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Lst>
  <p:notesMasterIdLst>
    <p:notesMasterId r:id="rId68"/>
  </p:notesMasterIdLst>
  <p:sldIdLst>
    <p:sldId id="256" r:id="rId9"/>
    <p:sldId id="556" r:id="rId10"/>
    <p:sldId id="658" r:id="rId11"/>
    <p:sldId id="659" r:id="rId12"/>
    <p:sldId id="660" r:id="rId13"/>
    <p:sldId id="624" r:id="rId14"/>
    <p:sldId id="625" r:id="rId15"/>
    <p:sldId id="633" r:id="rId16"/>
    <p:sldId id="627" r:id="rId17"/>
    <p:sldId id="641" r:id="rId18"/>
    <p:sldId id="629" r:id="rId19"/>
    <p:sldId id="638" r:id="rId20"/>
    <p:sldId id="634" r:id="rId21"/>
    <p:sldId id="631" r:id="rId22"/>
    <p:sldId id="557" r:id="rId23"/>
    <p:sldId id="632" r:id="rId24"/>
    <p:sldId id="612" r:id="rId25"/>
    <p:sldId id="580" r:id="rId26"/>
    <p:sldId id="609" r:id="rId27"/>
    <p:sldId id="572" r:id="rId28"/>
    <p:sldId id="573" r:id="rId29"/>
    <p:sldId id="613" r:id="rId30"/>
    <p:sldId id="654" r:id="rId31"/>
    <p:sldId id="637" r:id="rId32"/>
    <p:sldId id="642" r:id="rId33"/>
    <p:sldId id="644" r:id="rId34"/>
    <p:sldId id="640" r:id="rId35"/>
    <p:sldId id="646" r:id="rId36"/>
    <p:sldId id="643" r:id="rId37"/>
    <p:sldId id="645" r:id="rId38"/>
    <p:sldId id="655" r:id="rId39"/>
    <p:sldId id="636" r:id="rId40"/>
    <p:sldId id="647" r:id="rId41"/>
    <p:sldId id="648" r:id="rId42"/>
    <p:sldId id="649" r:id="rId43"/>
    <p:sldId id="656" r:id="rId44"/>
    <p:sldId id="635" r:id="rId45"/>
    <p:sldId id="650" r:id="rId46"/>
    <p:sldId id="651" r:id="rId47"/>
    <p:sldId id="652" r:id="rId48"/>
    <p:sldId id="639" r:id="rId49"/>
    <p:sldId id="653" r:id="rId50"/>
    <p:sldId id="657" r:id="rId51"/>
    <p:sldId id="630" r:id="rId52"/>
    <p:sldId id="607" r:id="rId53"/>
    <p:sldId id="567" r:id="rId54"/>
    <p:sldId id="582" r:id="rId55"/>
    <p:sldId id="562" r:id="rId56"/>
    <p:sldId id="563" r:id="rId57"/>
    <p:sldId id="564" r:id="rId58"/>
    <p:sldId id="620" r:id="rId59"/>
    <p:sldId id="621" r:id="rId60"/>
    <p:sldId id="622" r:id="rId61"/>
    <p:sldId id="593" r:id="rId62"/>
    <p:sldId id="594" r:id="rId63"/>
    <p:sldId id="604" r:id="rId64"/>
    <p:sldId id="605" r:id="rId65"/>
    <p:sldId id="495" r:id="rId66"/>
    <p:sldId id="454" r:id="rId6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Visual Studio" id="{C743E08A-21DC-4443-B458-6BE134D54EF7}">
          <p14:sldIdLst>
            <p14:sldId id="658"/>
            <p14:sldId id="659"/>
            <p14:sldId id="660"/>
          </p14:sldIdLst>
        </p14:section>
        <p14:section name="App Service" id="{6ECFEE84-0763-4195-A954-1A6BD7FD1EFF}">
          <p14:sldIdLst>
            <p14:sldId id="624"/>
            <p14:sldId id="625"/>
            <p14:sldId id="633"/>
            <p14:sldId id="627"/>
            <p14:sldId id="641"/>
            <p14:sldId id="629"/>
          </p14:sldIdLst>
        </p14:section>
        <p14:section name="Web Apps" id="{E641CDA6-7EC5-4AD1-9A94-804AEF9FCBF3}">
          <p14:sldIdLst>
            <p14:sldId id="638"/>
            <p14:sldId id="634"/>
            <p14:sldId id="631"/>
            <p14:sldId id="557"/>
            <p14:sldId id="632"/>
            <p14:sldId id="612"/>
          </p14:sldIdLst>
        </p14:section>
        <p14:section name="WebJobs" id="{1CE618FB-B7FB-43C5-ADE2-11CDC24FC110}">
          <p14:sldIdLst>
            <p14:sldId id="580"/>
            <p14:sldId id="609"/>
            <p14:sldId id="572"/>
            <p14:sldId id="573"/>
            <p14:sldId id="613"/>
          </p14:sldIdLst>
        </p14:section>
        <p14:section name="API Apps" id="{6B9907C3-A55B-45A1-B32F-07E5DE5FB2C4}">
          <p14:sldIdLst>
            <p14:sldId id="654"/>
            <p14:sldId id="637"/>
            <p14:sldId id="642"/>
            <p14:sldId id="644"/>
            <p14:sldId id="640"/>
            <p14:sldId id="646"/>
            <p14:sldId id="643"/>
            <p14:sldId id="645"/>
          </p14:sldIdLst>
        </p14:section>
        <p14:section name="Logic Apps" id="{A64E2474-EFA4-4274-B721-83447F31B6B2}">
          <p14:sldIdLst>
            <p14:sldId id="655"/>
            <p14:sldId id="636"/>
            <p14:sldId id="647"/>
            <p14:sldId id="648"/>
            <p14:sldId id="649"/>
          </p14:sldIdLst>
        </p14:section>
        <p14:section name="Mobile Apps" id="{136E4663-4778-4095-9A6E-DB82FD05E8E3}">
          <p14:sldIdLst>
            <p14:sldId id="656"/>
            <p14:sldId id="635"/>
            <p14:sldId id="650"/>
            <p14:sldId id="651"/>
            <p14:sldId id="652"/>
            <p14:sldId id="639"/>
            <p14:sldId id="653"/>
          </p14:sldIdLst>
        </p14:section>
        <p14:section name="Continuous Delivery" id="{D72E20D6-601A-4652-AC94-5E3665B1FA40}">
          <p14:sldIdLst>
            <p14:sldId id="657"/>
            <p14:sldId id="630"/>
            <p14:sldId id="607"/>
            <p14:sldId id="567"/>
          </p14:sldIdLst>
        </p14:section>
        <p14:section name="Autoscale" id="{6039C623-8078-48FE-B29D-20838D22F57C}">
          <p14:sldIdLst>
            <p14:sldId id="582"/>
            <p14:sldId id="562"/>
            <p14:sldId id="563"/>
            <p14:sldId id="564"/>
          </p14:sldIdLst>
        </p14:section>
        <p14:section name="App Service Environment" id="{531734CB-B0F2-4297-8D99-A803243121F5}">
          <p14:sldIdLst>
            <p14:sldId id="620"/>
            <p14:sldId id="621"/>
            <p14:sldId id="622"/>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82962" autoAdjust="0"/>
  </p:normalViewPr>
  <p:slideViewPr>
    <p:cSldViewPr snapToGrid="0">
      <p:cViewPr varScale="1">
        <p:scale>
          <a:sx n="45" d="100"/>
          <a:sy n="45" d="100"/>
        </p:scale>
        <p:origin x="20" y="104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F58838-0F76-466C-B99A-2B6D3A7BB5E0}"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C49DDD41-3528-4941-9DE0-5AC3F903B341}">
      <dgm:prSet phldrT="[Text]"/>
      <dgm:spPr/>
      <dgm:t>
        <a:bodyPr/>
        <a:lstStyle/>
        <a:p>
          <a:r>
            <a:rPr lang="en-US" dirty="0" smtClean="0"/>
            <a:t>Kanban Board</a:t>
          </a:r>
          <a:endParaRPr lang="en-US" dirty="0"/>
        </a:p>
      </dgm:t>
    </dgm:pt>
    <dgm:pt modelId="{E5A6D749-3F91-4036-B02D-4A72F9EB82B2}" type="parTrans" cxnId="{563B5DB0-CE85-4AEE-BFB9-20C1CD2224FE}">
      <dgm:prSet/>
      <dgm:spPr/>
      <dgm:t>
        <a:bodyPr/>
        <a:lstStyle/>
        <a:p>
          <a:endParaRPr lang="en-US"/>
        </a:p>
      </dgm:t>
    </dgm:pt>
    <dgm:pt modelId="{2A69D104-8191-4825-A404-B33328E15F76}" type="sibTrans" cxnId="{563B5DB0-CE85-4AEE-BFB9-20C1CD2224FE}">
      <dgm:prSet/>
      <dgm:spPr/>
      <dgm:t>
        <a:bodyPr/>
        <a:lstStyle/>
        <a:p>
          <a:endParaRPr lang="en-US"/>
        </a:p>
      </dgm:t>
    </dgm:pt>
    <dgm:pt modelId="{97D5CE1E-7B06-4EBB-8B3A-F4D4154AA5BA}">
      <dgm:prSet phldrT="[Text]"/>
      <dgm:spPr/>
      <dgm:t>
        <a:bodyPr/>
        <a:lstStyle/>
        <a:p>
          <a:r>
            <a:rPr lang="en-US" dirty="0" smtClean="0"/>
            <a:t>Split columns</a:t>
          </a:r>
          <a:endParaRPr lang="en-US" dirty="0"/>
        </a:p>
      </dgm:t>
    </dgm:pt>
    <dgm:pt modelId="{61895BC3-70C9-43C8-8B1F-FA1C8DB64CC5}" type="parTrans" cxnId="{A2CA6046-27FC-41EA-8381-65DC042DD986}">
      <dgm:prSet/>
      <dgm:spPr/>
      <dgm:t>
        <a:bodyPr/>
        <a:lstStyle/>
        <a:p>
          <a:endParaRPr lang="en-US"/>
        </a:p>
      </dgm:t>
    </dgm:pt>
    <dgm:pt modelId="{27BAD557-75B3-4D4F-83C4-9EC55FB0E67E}" type="sibTrans" cxnId="{A2CA6046-27FC-41EA-8381-65DC042DD986}">
      <dgm:prSet/>
      <dgm:spPr/>
      <dgm:t>
        <a:bodyPr/>
        <a:lstStyle/>
        <a:p>
          <a:endParaRPr lang="en-US"/>
        </a:p>
      </dgm:t>
    </dgm:pt>
    <dgm:pt modelId="{DE398871-341B-4E1D-B9E2-DE1BE7736109}">
      <dgm:prSet phldrT="[Text]"/>
      <dgm:spPr/>
      <dgm:t>
        <a:bodyPr/>
        <a:lstStyle/>
        <a:p>
          <a:r>
            <a:rPr lang="en-US" dirty="0" smtClean="0"/>
            <a:t>Add/reorder</a:t>
          </a:r>
          <a:endParaRPr lang="en-US" dirty="0"/>
        </a:p>
      </dgm:t>
    </dgm:pt>
    <dgm:pt modelId="{AA074DB7-AB1F-463B-9FE3-FEED28D44BC9}" type="parTrans" cxnId="{3E7DC4D0-7F3A-4C8C-8E3B-797D79D3E9E3}">
      <dgm:prSet/>
      <dgm:spPr/>
      <dgm:t>
        <a:bodyPr/>
        <a:lstStyle/>
        <a:p>
          <a:endParaRPr lang="en-US"/>
        </a:p>
      </dgm:t>
    </dgm:pt>
    <dgm:pt modelId="{2964EDE8-A1FD-4C99-BC49-1696E8AFAC2F}" type="sibTrans" cxnId="{3E7DC4D0-7F3A-4C8C-8E3B-797D79D3E9E3}">
      <dgm:prSet/>
      <dgm:spPr/>
      <dgm:t>
        <a:bodyPr/>
        <a:lstStyle/>
        <a:p>
          <a:endParaRPr lang="en-US"/>
        </a:p>
      </dgm:t>
    </dgm:pt>
    <dgm:pt modelId="{8407A4FC-1393-47F3-8621-762E9D91E4F4}">
      <dgm:prSet phldrT="[Text]"/>
      <dgm:spPr/>
      <dgm:t>
        <a:bodyPr/>
        <a:lstStyle/>
        <a:p>
          <a:r>
            <a:rPr lang="en-US" dirty="0" err="1" smtClean="0"/>
            <a:t>Taskboard</a:t>
          </a:r>
          <a:endParaRPr lang="en-US" dirty="0"/>
        </a:p>
      </dgm:t>
    </dgm:pt>
    <dgm:pt modelId="{7307E6D7-50EC-48F0-84E6-D4EBD5C6874F}" type="parTrans" cxnId="{1BED3419-9D47-4BF0-9356-93C8D2CF38E4}">
      <dgm:prSet/>
      <dgm:spPr/>
      <dgm:t>
        <a:bodyPr/>
        <a:lstStyle/>
        <a:p>
          <a:endParaRPr lang="en-US"/>
        </a:p>
      </dgm:t>
    </dgm:pt>
    <dgm:pt modelId="{F31C5391-0858-4F82-8329-F25FEA2CA6B6}" type="sibTrans" cxnId="{1BED3419-9D47-4BF0-9356-93C8D2CF38E4}">
      <dgm:prSet/>
      <dgm:spPr/>
      <dgm:t>
        <a:bodyPr/>
        <a:lstStyle/>
        <a:p>
          <a:endParaRPr lang="en-US"/>
        </a:p>
      </dgm:t>
    </dgm:pt>
    <dgm:pt modelId="{A8B56B16-B269-40BD-917D-28C70CD917B0}">
      <dgm:prSet phldrT="[Text]"/>
      <dgm:spPr/>
      <dgm:t>
        <a:bodyPr/>
        <a:lstStyle/>
        <a:p>
          <a:r>
            <a:rPr lang="en-US" dirty="0" smtClean="0"/>
            <a:t>Custom fields</a:t>
          </a:r>
          <a:endParaRPr lang="en-US" dirty="0"/>
        </a:p>
      </dgm:t>
    </dgm:pt>
    <dgm:pt modelId="{FAC4147C-1922-416A-8BA6-382D8AE6C535}" type="parTrans" cxnId="{F7BFAE48-133B-455D-9731-A32BB5591A75}">
      <dgm:prSet/>
      <dgm:spPr/>
      <dgm:t>
        <a:bodyPr/>
        <a:lstStyle/>
        <a:p>
          <a:endParaRPr lang="en-US"/>
        </a:p>
      </dgm:t>
    </dgm:pt>
    <dgm:pt modelId="{3CF65E9B-AAFE-43BC-B21D-D2AC925BC556}" type="sibTrans" cxnId="{F7BFAE48-133B-455D-9731-A32BB5591A75}">
      <dgm:prSet/>
      <dgm:spPr/>
      <dgm:t>
        <a:bodyPr/>
        <a:lstStyle/>
        <a:p>
          <a:endParaRPr lang="en-US"/>
        </a:p>
      </dgm:t>
    </dgm:pt>
    <dgm:pt modelId="{AF167568-E699-429E-850F-761E49B28A30}">
      <dgm:prSet phldrT="[Text]"/>
      <dgm:spPr/>
      <dgm:t>
        <a:bodyPr/>
        <a:lstStyle/>
        <a:p>
          <a:r>
            <a:rPr lang="en-US" dirty="0" smtClean="0"/>
            <a:t>Tags</a:t>
          </a:r>
          <a:endParaRPr lang="en-US" dirty="0"/>
        </a:p>
      </dgm:t>
    </dgm:pt>
    <dgm:pt modelId="{8E9D4258-F1B6-48B7-B8B3-D859AE904F77}" type="parTrans" cxnId="{6EA57B87-AF75-4B91-A905-715BEBBAA121}">
      <dgm:prSet/>
      <dgm:spPr/>
      <dgm:t>
        <a:bodyPr/>
        <a:lstStyle/>
        <a:p>
          <a:endParaRPr lang="en-US"/>
        </a:p>
      </dgm:t>
    </dgm:pt>
    <dgm:pt modelId="{11BCBA84-1997-47DA-98C0-CCA7825B68D4}" type="sibTrans" cxnId="{6EA57B87-AF75-4B91-A905-715BEBBAA121}">
      <dgm:prSet/>
      <dgm:spPr/>
      <dgm:t>
        <a:bodyPr/>
        <a:lstStyle/>
        <a:p>
          <a:endParaRPr lang="en-US"/>
        </a:p>
      </dgm:t>
    </dgm:pt>
    <dgm:pt modelId="{A98855F3-6B0C-4913-9277-0CD021195CDF}">
      <dgm:prSet phldrT="[Text]"/>
      <dgm:spPr/>
      <dgm:t>
        <a:bodyPr/>
        <a:lstStyle/>
        <a:p>
          <a:r>
            <a:rPr lang="en-US" dirty="0" smtClean="0"/>
            <a:t>Version Control</a:t>
          </a:r>
          <a:endParaRPr lang="en-US" dirty="0"/>
        </a:p>
      </dgm:t>
    </dgm:pt>
    <dgm:pt modelId="{353DF3F7-94FF-4FC2-B7CA-0F9FCCCFDF49}" type="parTrans" cxnId="{CEB6C710-4104-45CF-ADF5-87DF1D5471E2}">
      <dgm:prSet/>
      <dgm:spPr/>
      <dgm:t>
        <a:bodyPr/>
        <a:lstStyle/>
        <a:p>
          <a:endParaRPr lang="en-US"/>
        </a:p>
      </dgm:t>
    </dgm:pt>
    <dgm:pt modelId="{7703806D-8CF5-410C-8331-0AC169B52940}" type="sibTrans" cxnId="{CEB6C710-4104-45CF-ADF5-87DF1D5471E2}">
      <dgm:prSet/>
      <dgm:spPr/>
      <dgm:t>
        <a:bodyPr/>
        <a:lstStyle/>
        <a:p>
          <a:endParaRPr lang="en-US"/>
        </a:p>
      </dgm:t>
    </dgm:pt>
    <dgm:pt modelId="{46C4980B-DB71-4DE4-8AA3-1EE5ACC10CC2}">
      <dgm:prSet phldrT="[Text]"/>
      <dgm:spPr/>
      <dgm:t>
        <a:bodyPr/>
        <a:lstStyle/>
        <a:p>
          <a:r>
            <a:rPr lang="en-US" dirty="0" smtClean="0"/>
            <a:t>Pull request improvements</a:t>
          </a:r>
          <a:endParaRPr lang="en-US" dirty="0"/>
        </a:p>
      </dgm:t>
    </dgm:pt>
    <dgm:pt modelId="{3210BD63-DB4A-49D7-85B4-A693FB9A9D1F}" type="parTrans" cxnId="{08A08459-631B-48C0-B6AA-3F2FE4781F8F}">
      <dgm:prSet/>
      <dgm:spPr/>
      <dgm:t>
        <a:bodyPr/>
        <a:lstStyle/>
        <a:p>
          <a:endParaRPr lang="en-US"/>
        </a:p>
      </dgm:t>
    </dgm:pt>
    <dgm:pt modelId="{17E2F59F-3C5C-4C93-8DD2-464DCF11E6ED}" type="sibTrans" cxnId="{08A08459-631B-48C0-B6AA-3F2FE4781F8F}">
      <dgm:prSet/>
      <dgm:spPr/>
      <dgm:t>
        <a:bodyPr/>
        <a:lstStyle/>
        <a:p>
          <a:endParaRPr lang="en-US"/>
        </a:p>
      </dgm:t>
    </dgm:pt>
    <dgm:pt modelId="{D4C740BA-5A51-40F0-92FD-8A67A84C7371}">
      <dgm:prSet phldrT="[Text]"/>
      <dgm:spPr/>
      <dgm:t>
        <a:bodyPr/>
        <a:lstStyle/>
        <a:p>
          <a:r>
            <a:rPr lang="en-US" dirty="0" smtClean="0"/>
            <a:t>APIs for adding/updating files</a:t>
          </a:r>
          <a:endParaRPr lang="en-US" dirty="0"/>
        </a:p>
      </dgm:t>
    </dgm:pt>
    <dgm:pt modelId="{BABB4F67-152A-4048-8145-0631289B5281}" type="parTrans" cxnId="{E0E3EDDA-43E1-4EC4-B188-6CA90FC7781F}">
      <dgm:prSet/>
      <dgm:spPr/>
      <dgm:t>
        <a:bodyPr/>
        <a:lstStyle/>
        <a:p>
          <a:endParaRPr lang="en-US"/>
        </a:p>
      </dgm:t>
    </dgm:pt>
    <dgm:pt modelId="{6FD00517-0601-477E-99D8-0AEF7BCBD85A}" type="sibTrans" cxnId="{E0E3EDDA-43E1-4EC4-B188-6CA90FC7781F}">
      <dgm:prSet/>
      <dgm:spPr/>
      <dgm:t>
        <a:bodyPr/>
        <a:lstStyle/>
        <a:p>
          <a:endParaRPr lang="en-US"/>
        </a:p>
      </dgm:t>
    </dgm:pt>
    <dgm:pt modelId="{B2EB3349-B29D-4BA0-B6BC-21A847606919}">
      <dgm:prSet phldrT="[Text]"/>
      <dgm:spPr/>
      <dgm:t>
        <a:bodyPr/>
        <a:lstStyle/>
        <a:p>
          <a:r>
            <a:rPr lang="en-US" dirty="0" smtClean="0"/>
            <a:t>Swim lanes</a:t>
          </a:r>
          <a:endParaRPr lang="en-US" dirty="0"/>
        </a:p>
      </dgm:t>
    </dgm:pt>
    <dgm:pt modelId="{58FF7A2B-F31D-452B-8F4D-6117CDB100A5}" type="parTrans" cxnId="{478E5E0A-D928-4552-A35B-9B95B781207D}">
      <dgm:prSet/>
      <dgm:spPr/>
      <dgm:t>
        <a:bodyPr/>
        <a:lstStyle/>
        <a:p>
          <a:endParaRPr lang="en-US"/>
        </a:p>
      </dgm:t>
    </dgm:pt>
    <dgm:pt modelId="{00F29618-CB8A-4AA5-ABD3-9FD7B2885951}" type="sibTrans" cxnId="{478E5E0A-D928-4552-A35B-9B95B781207D}">
      <dgm:prSet/>
      <dgm:spPr/>
      <dgm:t>
        <a:bodyPr/>
        <a:lstStyle/>
        <a:p>
          <a:endParaRPr lang="en-US"/>
        </a:p>
      </dgm:t>
    </dgm:pt>
    <dgm:pt modelId="{24D35C64-0D54-4195-941B-BCE9111E41FB}">
      <dgm:prSet phldrT="[Text]"/>
      <dgm:spPr/>
      <dgm:t>
        <a:bodyPr/>
        <a:lstStyle/>
        <a:p>
          <a:r>
            <a:rPr lang="en-US" dirty="0" smtClean="0"/>
            <a:t>Definition of done</a:t>
          </a:r>
          <a:endParaRPr lang="en-US" dirty="0"/>
        </a:p>
      </dgm:t>
    </dgm:pt>
    <dgm:pt modelId="{371D460E-C7F4-4238-B7BB-5E68CC821FFA}" type="parTrans" cxnId="{13C6DF1C-B85B-41B1-BD7B-3E3383C45065}">
      <dgm:prSet/>
      <dgm:spPr/>
      <dgm:t>
        <a:bodyPr/>
        <a:lstStyle/>
        <a:p>
          <a:endParaRPr lang="en-US"/>
        </a:p>
      </dgm:t>
    </dgm:pt>
    <dgm:pt modelId="{B29E024D-E79B-4858-A189-C81BAC847C9E}" type="sibTrans" cxnId="{13C6DF1C-B85B-41B1-BD7B-3E3383C45065}">
      <dgm:prSet/>
      <dgm:spPr/>
      <dgm:t>
        <a:bodyPr/>
        <a:lstStyle/>
        <a:p>
          <a:endParaRPr lang="en-US"/>
        </a:p>
      </dgm:t>
    </dgm:pt>
    <dgm:pt modelId="{63E83DE8-5F69-42E2-99D4-B7A9C862B563}">
      <dgm:prSet phldrT="[Text]"/>
      <dgm:spPr/>
      <dgm:t>
        <a:bodyPr/>
        <a:lstStyle/>
        <a:p>
          <a:r>
            <a:rPr lang="en-US" dirty="0" smtClean="0"/>
            <a:t>Lead time</a:t>
          </a:r>
          <a:endParaRPr lang="en-US" dirty="0"/>
        </a:p>
      </dgm:t>
    </dgm:pt>
    <dgm:pt modelId="{75759FDF-562B-4BE6-82B4-73125CB26839}" type="parTrans" cxnId="{35CD5B44-F8B3-4CC4-81ED-BCF8E099CDBF}">
      <dgm:prSet/>
      <dgm:spPr/>
      <dgm:t>
        <a:bodyPr/>
        <a:lstStyle/>
        <a:p>
          <a:endParaRPr lang="en-US"/>
        </a:p>
      </dgm:t>
    </dgm:pt>
    <dgm:pt modelId="{389E1109-42DC-4ED7-BC34-47B23D938C08}" type="sibTrans" cxnId="{35CD5B44-F8B3-4CC4-81ED-BCF8E099CDBF}">
      <dgm:prSet/>
      <dgm:spPr/>
      <dgm:t>
        <a:bodyPr/>
        <a:lstStyle/>
        <a:p>
          <a:endParaRPr lang="en-US"/>
        </a:p>
      </dgm:t>
    </dgm:pt>
    <dgm:pt modelId="{E3EEB94B-458A-440C-BB95-3026C184E533}">
      <dgm:prSet phldrT="[Text]"/>
      <dgm:spPr/>
      <dgm:t>
        <a:bodyPr/>
        <a:lstStyle/>
        <a:p>
          <a:r>
            <a:rPr lang="en-US" dirty="0" smtClean="0"/>
            <a:t>Custom fields</a:t>
          </a:r>
          <a:endParaRPr lang="en-US" dirty="0"/>
        </a:p>
      </dgm:t>
    </dgm:pt>
    <dgm:pt modelId="{EEAA79C1-37D6-4FA9-9F0D-490EA4DD2018}" type="parTrans" cxnId="{66E8D213-49D9-4844-926F-5BE26BB412C8}">
      <dgm:prSet/>
      <dgm:spPr/>
      <dgm:t>
        <a:bodyPr/>
        <a:lstStyle/>
        <a:p>
          <a:endParaRPr lang="en-US"/>
        </a:p>
      </dgm:t>
    </dgm:pt>
    <dgm:pt modelId="{5FBBD7C3-6BAC-4F21-BCBB-9322FC470376}" type="sibTrans" cxnId="{66E8D213-49D9-4844-926F-5BE26BB412C8}">
      <dgm:prSet/>
      <dgm:spPr/>
      <dgm:t>
        <a:bodyPr/>
        <a:lstStyle/>
        <a:p>
          <a:endParaRPr lang="en-US"/>
        </a:p>
      </dgm:t>
    </dgm:pt>
    <dgm:pt modelId="{0ABC10F2-4EC1-4DDA-B144-DF0A3F6AE89C}">
      <dgm:prSet phldrT="[Text]"/>
      <dgm:spPr/>
      <dgm:t>
        <a:bodyPr/>
        <a:lstStyle/>
        <a:p>
          <a:r>
            <a:rPr lang="en-US" dirty="0" smtClean="0"/>
            <a:t>Tags</a:t>
          </a:r>
          <a:endParaRPr lang="en-US" dirty="0"/>
        </a:p>
      </dgm:t>
    </dgm:pt>
    <dgm:pt modelId="{E74EF38C-1133-4D95-9C3F-92CF4C66E1DA}" type="parTrans" cxnId="{677FF856-03CA-438F-8869-F68F1100E1DD}">
      <dgm:prSet/>
      <dgm:spPr/>
      <dgm:t>
        <a:bodyPr/>
        <a:lstStyle/>
        <a:p>
          <a:endParaRPr lang="en-US"/>
        </a:p>
      </dgm:t>
    </dgm:pt>
    <dgm:pt modelId="{61ADD3B7-9750-4020-947D-754F4376B84B}" type="sibTrans" cxnId="{677FF856-03CA-438F-8869-F68F1100E1DD}">
      <dgm:prSet/>
      <dgm:spPr/>
      <dgm:t>
        <a:bodyPr/>
        <a:lstStyle/>
        <a:p>
          <a:endParaRPr lang="en-US"/>
        </a:p>
      </dgm:t>
    </dgm:pt>
    <dgm:pt modelId="{1CDDA25F-5975-46CD-B046-221932342CA2}">
      <dgm:prSet phldrT="[Text]"/>
      <dgm:spPr/>
      <dgm:t>
        <a:bodyPr/>
        <a:lstStyle/>
        <a:p>
          <a:r>
            <a:rPr lang="en-US" dirty="0" smtClean="0"/>
            <a:t>Inline editing</a:t>
          </a:r>
          <a:endParaRPr lang="en-US" dirty="0"/>
        </a:p>
      </dgm:t>
    </dgm:pt>
    <dgm:pt modelId="{AA005FE5-EA06-4837-911D-54338153C3EC}" type="parTrans" cxnId="{5C1BB0A5-8019-4272-A93E-4461B7D284EE}">
      <dgm:prSet/>
      <dgm:spPr/>
      <dgm:t>
        <a:bodyPr/>
        <a:lstStyle/>
        <a:p>
          <a:endParaRPr lang="en-US"/>
        </a:p>
      </dgm:t>
    </dgm:pt>
    <dgm:pt modelId="{F0C88A70-40EE-4F7B-A448-7A5B6E95C51D}" type="sibTrans" cxnId="{5C1BB0A5-8019-4272-A93E-4461B7D284EE}">
      <dgm:prSet/>
      <dgm:spPr/>
      <dgm:t>
        <a:bodyPr/>
        <a:lstStyle/>
        <a:p>
          <a:endParaRPr lang="en-US"/>
        </a:p>
      </dgm:t>
    </dgm:pt>
    <dgm:pt modelId="{19919762-B352-4F70-97C1-95F8898118F9}">
      <dgm:prSet phldrT="[Text]"/>
      <dgm:spPr/>
      <dgm:t>
        <a:bodyPr/>
        <a:lstStyle/>
        <a:p>
          <a:r>
            <a:rPr lang="en-US" dirty="0" smtClean="0"/>
            <a:t>Bugs on the </a:t>
          </a:r>
          <a:r>
            <a:rPr lang="en-US" dirty="0" err="1" smtClean="0"/>
            <a:t>taskboard</a:t>
          </a:r>
          <a:endParaRPr lang="en-US" dirty="0"/>
        </a:p>
      </dgm:t>
    </dgm:pt>
    <dgm:pt modelId="{0F5D7E05-CE89-4175-861B-08280689457D}" type="parTrans" cxnId="{3F251A4A-A454-4BFB-BFC5-B6198A558B2F}">
      <dgm:prSet/>
      <dgm:spPr/>
      <dgm:t>
        <a:bodyPr/>
        <a:lstStyle/>
        <a:p>
          <a:endParaRPr lang="en-US"/>
        </a:p>
      </dgm:t>
    </dgm:pt>
    <dgm:pt modelId="{1FBBA0E4-DE87-429B-9CC0-221D174FA02D}" type="sibTrans" cxnId="{3F251A4A-A454-4BFB-BFC5-B6198A558B2F}">
      <dgm:prSet/>
      <dgm:spPr/>
      <dgm:t>
        <a:bodyPr/>
        <a:lstStyle/>
        <a:p>
          <a:endParaRPr lang="en-US"/>
        </a:p>
      </dgm:t>
    </dgm:pt>
    <dgm:pt modelId="{5E8C0504-C0C7-437C-99BA-895323598CBB}">
      <dgm:prSet phldrT="[Text]"/>
      <dgm:spPr/>
      <dgm:t>
        <a:bodyPr/>
        <a:lstStyle/>
        <a:p>
          <a:r>
            <a:rPr lang="en-US" dirty="0" smtClean="0"/>
            <a:t>Inline editing</a:t>
          </a:r>
          <a:endParaRPr lang="en-US" dirty="0"/>
        </a:p>
      </dgm:t>
    </dgm:pt>
    <dgm:pt modelId="{2784FDA6-320E-4654-A089-209A8218A6BF}" type="parTrans" cxnId="{1F583051-06EF-4AC3-9D09-CCB7EFD8836F}">
      <dgm:prSet/>
      <dgm:spPr/>
      <dgm:t>
        <a:bodyPr/>
        <a:lstStyle/>
        <a:p>
          <a:endParaRPr lang="en-US"/>
        </a:p>
      </dgm:t>
    </dgm:pt>
    <dgm:pt modelId="{7077472C-0063-490C-9698-108A671E5D1E}" type="sibTrans" cxnId="{1F583051-06EF-4AC3-9D09-CCB7EFD8836F}">
      <dgm:prSet/>
      <dgm:spPr/>
      <dgm:t>
        <a:bodyPr/>
        <a:lstStyle/>
        <a:p>
          <a:endParaRPr lang="en-US"/>
        </a:p>
      </dgm:t>
    </dgm:pt>
    <dgm:pt modelId="{40B25B86-75BB-47D0-BB52-3577BB450734}">
      <dgm:prSet phldrT="[Text]"/>
      <dgm:spPr/>
      <dgm:t>
        <a:bodyPr/>
        <a:lstStyle/>
        <a:p>
          <a:r>
            <a:rPr lang="en-US" dirty="0" smtClean="0"/>
            <a:t>Reordering</a:t>
          </a:r>
          <a:endParaRPr lang="en-US" dirty="0"/>
        </a:p>
      </dgm:t>
    </dgm:pt>
    <dgm:pt modelId="{749E24E7-1981-485D-A1F8-E291A6FC1721}" type="parTrans" cxnId="{CB49C6F0-4614-4BE6-B7F2-8B52DF909770}">
      <dgm:prSet/>
      <dgm:spPr/>
      <dgm:t>
        <a:bodyPr/>
        <a:lstStyle/>
        <a:p>
          <a:endParaRPr lang="en-US"/>
        </a:p>
      </dgm:t>
    </dgm:pt>
    <dgm:pt modelId="{F21E41A3-3C9C-412A-8F0B-D200C78FB7BF}" type="sibTrans" cxnId="{CB49C6F0-4614-4BE6-B7F2-8B52DF909770}">
      <dgm:prSet/>
      <dgm:spPr/>
      <dgm:t>
        <a:bodyPr/>
        <a:lstStyle/>
        <a:p>
          <a:endParaRPr lang="en-US"/>
        </a:p>
      </dgm:t>
    </dgm:pt>
    <dgm:pt modelId="{C512C600-96AF-489C-A715-A1FEFBEBE5E9}">
      <dgm:prSet phldrT="[Text]"/>
      <dgm:spPr/>
      <dgm:t>
        <a:bodyPr/>
        <a:lstStyle/>
        <a:p>
          <a:r>
            <a:rPr lang="en-US" dirty="0" err="1" smtClean="0"/>
            <a:t>Unparented</a:t>
          </a:r>
          <a:r>
            <a:rPr lang="en-US" dirty="0" smtClean="0"/>
            <a:t> tasks</a:t>
          </a:r>
          <a:endParaRPr lang="en-US" dirty="0"/>
        </a:p>
      </dgm:t>
    </dgm:pt>
    <dgm:pt modelId="{D74A6D3C-A99C-47A7-BCD7-1F319497CF45}" type="parTrans" cxnId="{3A27A8A9-E3B7-4BF9-93F4-21FDFEBD6760}">
      <dgm:prSet/>
      <dgm:spPr/>
      <dgm:t>
        <a:bodyPr/>
        <a:lstStyle/>
        <a:p>
          <a:endParaRPr lang="en-US"/>
        </a:p>
      </dgm:t>
    </dgm:pt>
    <dgm:pt modelId="{7CBABC99-D714-4D62-82B2-02D9C5A30E65}" type="sibTrans" cxnId="{3A27A8A9-E3B7-4BF9-93F4-21FDFEBD6760}">
      <dgm:prSet/>
      <dgm:spPr/>
      <dgm:t>
        <a:bodyPr/>
        <a:lstStyle/>
        <a:p>
          <a:endParaRPr lang="en-US"/>
        </a:p>
      </dgm:t>
    </dgm:pt>
    <dgm:pt modelId="{E8173A3B-C1C7-4768-A4FE-629C3B44876C}">
      <dgm:prSet phldrT="[Text]"/>
      <dgm:spPr/>
      <dgm:t>
        <a:bodyPr/>
        <a:lstStyle/>
        <a:p>
          <a:r>
            <a:rPr lang="en-US" dirty="0" smtClean="0"/>
            <a:t>Backlog / Work Items</a:t>
          </a:r>
          <a:endParaRPr lang="en-US" dirty="0"/>
        </a:p>
      </dgm:t>
    </dgm:pt>
    <dgm:pt modelId="{A2DBCC78-DB85-42FE-A5F2-554C2671A046}" type="parTrans" cxnId="{F16D25FA-6E89-4910-B3ED-E1662726A711}">
      <dgm:prSet/>
      <dgm:spPr/>
      <dgm:t>
        <a:bodyPr/>
        <a:lstStyle/>
        <a:p>
          <a:endParaRPr lang="en-US"/>
        </a:p>
      </dgm:t>
    </dgm:pt>
    <dgm:pt modelId="{482B837E-26CE-4DFC-A128-5F6C095CC97F}" type="sibTrans" cxnId="{F16D25FA-6E89-4910-B3ED-E1662726A711}">
      <dgm:prSet/>
      <dgm:spPr/>
      <dgm:t>
        <a:bodyPr/>
        <a:lstStyle/>
        <a:p>
          <a:endParaRPr lang="en-US"/>
        </a:p>
      </dgm:t>
    </dgm:pt>
    <dgm:pt modelId="{1CCC91B5-C92E-40E0-ADC4-90C44D0D95BD}">
      <dgm:prSet phldrT="[Text]"/>
      <dgm:spPr/>
      <dgm:t>
        <a:bodyPr/>
        <a:lstStyle/>
        <a:p>
          <a:r>
            <a:rPr lang="en-US" dirty="0" smtClean="0"/>
            <a:t>Hierarchical reordering</a:t>
          </a:r>
          <a:endParaRPr lang="en-US" dirty="0"/>
        </a:p>
      </dgm:t>
    </dgm:pt>
    <dgm:pt modelId="{7DD608B6-2080-460F-8AF7-2D9BA3414967}" type="parTrans" cxnId="{5F4D0BD3-37A3-4004-85ED-C0304EC1800E}">
      <dgm:prSet/>
      <dgm:spPr/>
      <dgm:t>
        <a:bodyPr/>
        <a:lstStyle/>
        <a:p>
          <a:endParaRPr lang="en-US"/>
        </a:p>
      </dgm:t>
    </dgm:pt>
    <dgm:pt modelId="{5164B8BD-433B-4321-BE42-505C9D881EEA}" type="sibTrans" cxnId="{5F4D0BD3-37A3-4004-85ED-C0304EC1800E}">
      <dgm:prSet/>
      <dgm:spPr/>
      <dgm:t>
        <a:bodyPr/>
        <a:lstStyle/>
        <a:p>
          <a:endParaRPr lang="en-US"/>
        </a:p>
      </dgm:t>
    </dgm:pt>
    <dgm:pt modelId="{30009B8D-5FC3-4BE3-950E-2A7F18122D03}">
      <dgm:prSet phldrT="[Text]"/>
      <dgm:spPr/>
      <dgm:t>
        <a:bodyPr/>
        <a:lstStyle/>
        <a:p>
          <a:r>
            <a:rPr lang="en-US" dirty="0" err="1" smtClean="0"/>
            <a:t>Reparenting</a:t>
          </a:r>
          <a:endParaRPr lang="en-US" dirty="0"/>
        </a:p>
      </dgm:t>
    </dgm:pt>
    <dgm:pt modelId="{29DB0545-9ECA-445F-BB23-BC45B3726B1B}" type="parTrans" cxnId="{383F338D-4D3C-4063-935E-887E141D616A}">
      <dgm:prSet/>
      <dgm:spPr/>
      <dgm:t>
        <a:bodyPr/>
        <a:lstStyle/>
        <a:p>
          <a:endParaRPr lang="en-US"/>
        </a:p>
      </dgm:t>
    </dgm:pt>
    <dgm:pt modelId="{F767F4DD-A6DE-431F-9BE0-86A25220D107}" type="sibTrans" cxnId="{383F338D-4D3C-4063-935E-887E141D616A}">
      <dgm:prSet/>
      <dgm:spPr/>
      <dgm:t>
        <a:bodyPr/>
        <a:lstStyle/>
        <a:p>
          <a:endParaRPr lang="en-US"/>
        </a:p>
      </dgm:t>
    </dgm:pt>
    <dgm:pt modelId="{9049CFCD-CF44-40E7-AF13-1EE89F322D77}">
      <dgm:prSet phldrT="[Text]"/>
      <dgm:spPr/>
      <dgm:t>
        <a:bodyPr/>
        <a:lstStyle/>
        <a:p>
          <a:r>
            <a:rPr lang="en-US" dirty="0" smtClean="0"/>
            <a:t>Filtering on backlogs &amp; queries</a:t>
          </a:r>
          <a:endParaRPr lang="en-US" dirty="0"/>
        </a:p>
      </dgm:t>
    </dgm:pt>
    <dgm:pt modelId="{76DE7BD5-4FC2-4397-A6AC-32EB6FCCB4A6}" type="parTrans" cxnId="{8F24A49B-1E2F-4C35-9DC6-D10BF87D76F4}">
      <dgm:prSet/>
      <dgm:spPr/>
      <dgm:t>
        <a:bodyPr/>
        <a:lstStyle/>
        <a:p>
          <a:endParaRPr lang="en-US"/>
        </a:p>
      </dgm:t>
    </dgm:pt>
    <dgm:pt modelId="{7CA796E9-EE80-4224-9D76-24D94939EBE3}" type="sibTrans" cxnId="{8F24A49B-1E2F-4C35-9DC6-D10BF87D76F4}">
      <dgm:prSet/>
      <dgm:spPr/>
      <dgm:t>
        <a:bodyPr/>
        <a:lstStyle/>
        <a:p>
          <a:endParaRPr lang="en-US"/>
        </a:p>
      </dgm:t>
    </dgm:pt>
    <dgm:pt modelId="{78CFE9A3-C40A-48B0-9566-ED17E71434CE}">
      <dgm:prSet phldrT="[Text]"/>
      <dgm:spPr/>
      <dgm:t>
        <a:bodyPr/>
        <a:lstStyle/>
        <a:p>
          <a:r>
            <a:rPr lang="en-US" dirty="0" smtClean="0"/>
            <a:t>Sharing personal queries</a:t>
          </a:r>
          <a:endParaRPr lang="en-US" dirty="0"/>
        </a:p>
      </dgm:t>
    </dgm:pt>
    <dgm:pt modelId="{5A5164D5-1A85-4DA5-9B68-FBFF4200740B}" type="parTrans" cxnId="{C73BF3F8-97C3-4EFF-87FA-40099A80F01A}">
      <dgm:prSet/>
      <dgm:spPr/>
      <dgm:t>
        <a:bodyPr/>
        <a:lstStyle/>
        <a:p>
          <a:endParaRPr lang="en-US"/>
        </a:p>
      </dgm:t>
    </dgm:pt>
    <dgm:pt modelId="{50F9C9AF-4A08-4834-B222-A43D17FE8D13}" type="sibTrans" cxnId="{C73BF3F8-97C3-4EFF-87FA-40099A80F01A}">
      <dgm:prSet/>
      <dgm:spPr/>
      <dgm:t>
        <a:bodyPr/>
        <a:lstStyle/>
        <a:p>
          <a:endParaRPr lang="en-US"/>
        </a:p>
      </dgm:t>
    </dgm:pt>
    <dgm:pt modelId="{806B840F-D4ED-4B75-B21C-2C0EB2686AF3}">
      <dgm:prSet phldrT="[Text]"/>
      <dgm:spPr/>
      <dgm:t>
        <a:bodyPr/>
        <a:lstStyle/>
        <a:p>
          <a:r>
            <a:rPr lang="en-US" dirty="0" smtClean="0"/>
            <a:t>Other</a:t>
          </a:r>
          <a:endParaRPr lang="en-US" dirty="0"/>
        </a:p>
      </dgm:t>
    </dgm:pt>
    <dgm:pt modelId="{ECE58634-5101-4BD0-AA90-CF0224BDA0AD}" type="parTrans" cxnId="{FD1EDC30-D28D-4292-B897-6355B7DD3869}">
      <dgm:prSet/>
      <dgm:spPr/>
      <dgm:t>
        <a:bodyPr/>
        <a:lstStyle/>
        <a:p>
          <a:endParaRPr lang="en-US"/>
        </a:p>
      </dgm:t>
    </dgm:pt>
    <dgm:pt modelId="{F71BDE1C-2E89-470A-B3F2-F27A65350749}" type="sibTrans" cxnId="{FD1EDC30-D28D-4292-B897-6355B7DD3869}">
      <dgm:prSet/>
      <dgm:spPr/>
      <dgm:t>
        <a:bodyPr/>
        <a:lstStyle/>
        <a:p>
          <a:endParaRPr lang="en-US"/>
        </a:p>
      </dgm:t>
    </dgm:pt>
    <dgm:pt modelId="{BCAF4F0D-B26C-4FAE-87F4-4C71D64B3C34}">
      <dgm:prSet phldrT="[Text]"/>
      <dgm:spPr/>
      <dgm:t>
        <a:bodyPr/>
        <a:lstStyle/>
        <a:p>
          <a:r>
            <a:rPr lang="en-US" dirty="0" smtClean="0"/>
            <a:t>Project Welcome pages</a:t>
          </a:r>
          <a:endParaRPr lang="en-US" dirty="0"/>
        </a:p>
      </dgm:t>
    </dgm:pt>
    <dgm:pt modelId="{9955B5F0-E4C2-40B8-83CE-D678E2DF9EBC}" type="parTrans" cxnId="{95CF6F6A-8ED5-4C66-BA73-BFAEC12CB1F1}">
      <dgm:prSet/>
      <dgm:spPr/>
      <dgm:t>
        <a:bodyPr/>
        <a:lstStyle/>
        <a:p>
          <a:endParaRPr lang="en-US"/>
        </a:p>
      </dgm:t>
    </dgm:pt>
    <dgm:pt modelId="{CD85CE90-FDD5-44FD-883C-68BF43392BCC}" type="sibTrans" cxnId="{95CF6F6A-8ED5-4C66-BA73-BFAEC12CB1F1}">
      <dgm:prSet/>
      <dgm:spPr/>
      <dgm:t>
        <a:bodyPr/>
        <a:lstStyle/>
        <a:p>
          <a:endParaRPr lang="en-US"/>
        </a:p>
      </dgm:t>
    </dgm:pt>
    <dgm:pt modelId="{27060EC6-D134-439F-A123-50276663FB99}">
      <dgm:prSet phldrT="[Text]"/>
      <dgm:spPr/>
      <dgm:t>
        <a:bodyPr/>
        <a:lstStyle/>
        <a:p>
          <a:r>
            <a:rPr lang="en-US" dirty="0" smtClean="0"/>
            <a:t>Quick code editing</a:t>
          </a:r>
          <a:endParaRPr lang="en-US" dirty="0"/>
        </a:p>
      </dgm:t>
    </dgm:pt>
    <dgm:pt modelId="{1B6BCA07-E7F5-4F21-A2BE-8A38D4B64D10}" type="parTrans" cxnId="{DDD95BA5-E464-4CEB-92D0-4515909B66EA}">
      <dgm:prSet/>
      <dgm:spPr/>
      <dgm:t>
        <a:bodyPr/>
        <a:lstStyle/>
        <a:p>
          <a:endParaRPr lang="en-US"/>
        </a:p>
      </dgm:t>
    </dgm:pt>
    <dgm:pt modelId="{D9B95FA0-8815-407C-9118-32C4D4C533C5}" type="sibTrans" cxnId="{DDD95BA5-E464-4CEB-92D0-4515909B66EA}">
      <dgm:prSet/>
      <dgm:spPr/>
      <dgm:t>
        <a:bodyPr/>
        <a:lstStyle/>
        <a:p>
          <a:endParaRPr lang="en-US"/>
        </a:p>
      </dgm:t>
    </dgm:pt>
    <dgm:pt modelId="{8A4D4910-C7BC-43F4-B25D-75C0C4A1C9D8}">
      <dgm:prSet phldrT="[Text]"/>
      <dgm:spPr/>
      <dgm:t>
        <a:bodyPr/>
        <a:lstStyle/>
        <a:p>
          <a:r>
            <a:rPr lang="en-US" dirty="0" smtClean="0"/>
            <a:t>Preview markdown and HTML files in Code Explorer</a:t>
          </a:r>
          <a:endParaRPr lang="en-US" dirty="0"/>
        </a:p>
      </dgm:t>
    </dgm:pt>
    <dgm:pt modelId="{8E818DD0-71A1-49C3-B5F5-4F9BDFCDB898}" type="parTrans" cxnId="{041B2998-2CCD-4491-9390-ECF324BE4C54}">
      <dgm:prSet/>
      <dgm:spPr/>
      <dgm:t>
        <a:bodyPr/>
        <a:lstStyle/>
        <a:p>
          <a:endParaRPr lang="en-US"/>
        </a:p>
      </dgm:t>
    </dgm:pt>
    <dgm:pt modelId="{0C5F58F6-3BB8-4C0E-B08B-2B0228779966}" type="sibTrans" cxnId="{041B2998-2CCD-4491-9390-ECF324BE4C54}">
      <dgm:prSet/>
      <dgm:spPr/>
      <dgm:t>
        <a:bodyPr/>
        <a:lstStyle/>
        <a:p>
          <a:endParaRPr lang="en-US"/>
        </a:p>
      </dgm:t>
    </dgm:pt>
    <dgm:pt modelId="{2C54832A-1E2C-4B75-B8EE-F10AA6588421}">
      <dgm:prSet phldrT="[Text]"/>
      <dgm:spPr/>
      <dgm:t>
        <a:bodyPr/>
        <a:lstStyle/>
        <a:p>
          <a:r>
            <a:rPr lang="en-US" dirty="0" smtClean="0"/>
            <a:t>Basic license upgraded</a:t>
          </a:r>
          <a:endParaRPr lang="en-US" dirty="0"/>
        </a:p>
      </dgm:t>
    </dgm:pt>
    <dgm:pt modelId="{B954CACE-51FE-441C-911B-56C4E1574DF9}" type="parTrans" cxnId="{7237CAE2-0019-4E08-A48C-6225961FDE96}">
      <dgm:prSet/>
      <dgm:spPr/>
      <dgm:t>
        <a:bodyPr/>
        <a:lstStyle/>
        <a:p>
          <a:endParaRPr lang="en-US"/>
        </a:p>
      </dgm:t>
    </dgm:pt>
    <dgm:pt modelId="{54057312-AC75-4F58-9E1B-408600E8E5B2}" type="sibTrans" cxnId="{7237CAE2-0019-4E08-A48C-6225961FDE96}">
      <dgm:prSet/>
      <dgm:spPr/>
      <dgm:t>
        <a:bodyPr/>
        <a:lstStyle/>
        <a:p>
          <a:endParaRPr lang="en-US"/>
        </a:p>
      </dgm:t>
    </dgm:pt>
    <dgm:pt modelId="{345080E6-CFEB-4E69-AF86-2E7D9C194358}">
      <dgm:prSet phldrT="[Text]"/>
      <dgm:spPr/>
      <dgm:t>
        <a:bodyPr/>
        <a:lstStyle/>
        <a:p>
          <a:r>
            <a:rPr lang="en-US" dirty="0" smtClean="0"/>
            <a:t>Identity control and avatars</a:t>
          </a:r>
          <a:endParaRPr lang="en-US" dirty="0"/>
        </a:p>
      </dgm:t>
    </dgm:pt>
    <dgm:pt modelId="{27CA25CA-9405-406C-A18F-3E7EBF4D3548}" type="parTrans" cxnId="{D7A5B191-DD96-41F3-96F1-AB55EAF83135}">
      <dgm:prSet/>
      <dgm:spPr/>
      <dgm:t>
        <a:bodyPr/>
        <a:lstStyle/>
        <a:p>
          <a:endParaRPr lang="en-US"/>
        </a:p>
      </dgm:t>
    </dgm:pt>
    <dgm:pt modelId="{3A2DC32F-C3CD-4020-BD3A-C928C51DAFA3}" type="sibTrans" cxnId="{D7A5B191-DD96-41F3-96F1-AB55EAF83135}">
      <dgm:prSet/>
      <dgm:spPr/>
      <dgm:t>
        <a:bodyPr/>
        <a:lstStyle/>
        <a:p>
          <a:endParaRPr lang="en-US"/>
        </a:p>
      </dgm:t>
    </dgm:pt>
    <dgm:pt modelId="{1F79EE9A-3EA7-4B8F-8FDA-CA3369E90AA0}">
      <dgm:prSet phldrT="[Text]"/>
      <dgm:spPr/>
      <dgm:t>
        <a:bodyPr/>
        <a:lstStyle/>
        <a:p>
          <a:r>
            <a:rPr lang="en-US" dirty="0" smtClean="0"/>
            <a:t>Longer trend charts</a:t>
          </a:r>
          <a:endParaRPr lang="en-US" dirty="0"/>
        </a:p>
      </dgm:t>
    </dgm:pt>
    <dgm:pt modelId="{A12C5BC8-08FB-4870-AA86-33C8788A2E42}" type="parTrans" cxnId="{BB4F4908-8455-498D-8B65-01DB8DFB4999}">
      <dgm:prSet/>
      <dgm:spPr/>
      <dgm:t>
        <a:bodyPr/>
        <a:lstStyle/>
        <a:p>
          <a:endParaRPr lang="en-US"/>
        </a:p>
      </dgm:t>
    </dgm:pt>
    <dgm:pt modelId="{D6928511-8CB8-4917-B04F-481264A44C53}" type="sibTrans" cxnId="{BB4F4908-8455-498D-8B65-01DB8DFB4999}">
      <dgm:prSet/>
      <dgm:spPr/>
      <dgm:t>
        <a:bodyPr/>
        <a:lstStyle/>
        <a:p>
          <a:endParaRPr lang="en-US"/>
        </a:p>
      </dgm:t>
    </dgm:pt>
    <dgm:pt modelId="{A9A0D2C0-2288-4964-BFF6-0C716D78A7D2}">
      <dgm:prSet phldrT="[Text]"/>
      <dgm:spPr/>
      <dgm:t>
        <a:bodyPr/>
        <a:lstStyle/>
        <a:p>
          <a:r>
            <a:rPr lang="en-US" dirty="0" smtClean="0"/>
            <a:t>WIT REST API updates</a:t>
          </a:r>
          <a:endParaRPr lang="en-US" dirty="0"/>
        </a:p>
      </dgm:t>
    </dgm:pt>
    <dgm:pt modelId="{A087F3DD-3A6E-48DE-81B3-2672215894BB}" type="parTrans" cxnId="{A6A66E23-9102-468A-A60F-89422D2E0BCE}">
      <dgm:prSet/>
      <dgm:spPr/>
      <dgm:t>
        <a:bodyPr/>
        <a:lstStyle/>
        <a:p>
          <a:endParaRPr lang="en-US"/>
        </a:p>
      </dgm:t>
    </dgm:pt>
    <dgm:pt modelId="{6B89FCBC-FEF2-4D3B-840A-D76ADEA9568D}" type="sibTrans" cxnId="{A6A66E23-9102-468A-A60F-89422D2E0BCE}">
      <dgm:prSet/>
      <dgm:spPr/>
      <dgm:t>
        <a:bodyPr/>
        <a:lstStyle/>
        <a:p>
          <a:endParaRPr lang="en-US"/>
        </a:p>
      </dgm:t>
    </dgm:pt>
    <dgm:pt modelId="{D3C32C38-7E69-4F7A-BC58-B6E1FA42A59C}">
      <dgm:prSet phldrT="[Text]"/>
      <dgm:spPr/>
      <dgm:t>
        <a:bodyPr/>
        <a:lstStyle/>
        <a:p>
          <a:r>
            <a:rPr lang="en-US" dirty="0" smtClean="0"/>
            <a:t>Assign multiple to test suites</a:t>
          </a:r>
          <a:endParaRPr lang="en-US" dirty="0"/>
        </a:p>
      </dgm:t>
    </dgm:pt>
    <dgm:pt modelId="{49AAE006-06C0-4AFC-AE7D-1A7FE42F7432}" type="parTrans" cxnId="{12CE0235-257E-49C0-803C-F53F718623F7}">
      <dgm:prSet/>
      <dgm:spPr/>
      <dgm:t>
        <a:bodyPr/>
        <a:lstStyle/>
        <a:p>
          <a:endParaRPr lang="en-US"/>
        </a:p>
      </dgm:t>
    </dgm:pt>
    <dgm:pt modelId="{9E317357-FE22-484F-80A8-8947C4067340}" type="sibTrans" cxnId="{12CE0235-257E-49C0-803C-F53F718623F7}">
      <dgm:prSet/>
      <dgm:spPr/>
      <dgm:t>
        <a:bodyPr/>
        <a:lstStyle/>
        <a:p>
          <a:endParaRPr lang="en-US"/>
        </a:p>
      </dgm:t>
    </dgm:pt>
    <dgm:pt modelId="{6BB353D0-A8B5-429C-A49D-45F82D2F7FAB}">
      <dgm:prSet phldrT="[Text]"/>
      <dgm:spPr/>
      <dgm:t>
        <a:bodyPr/>
        <a:lstStyle/>
        <a:p>
          <a:r>
            <a:rPr lang="en-US" dirty="0" smtClean="0"/>
            <a:t>Team Project rename</a:t>
          </a:r>
          <a:endParaRPr lang="en-US" dirty="0"/>
        </a:p>
      </dgm:t>
    </dgm:pt>
    <dgm:pt modelId="{67D5CAE0-EB9E-4DCA-A5C1-7CA7088F3A37}" type="parTrans" cxnId="{2449202D-D802-4FC8-B01E-203AD6B9B263}">
      <dgm:prSet/>
      <dgm:spPr/>
      <dgm:t>
        <a:bodyPr/>
        <a:lstStyle/>
        <a:p>
          <a:endParaRPr lang="en-US"/>
        </a:p>
      </dgm:t>
    </dgm:pt>
    <dgm:pt modelId="{39E32A9C-E6BE-4C74-9D22-C18CE383AC4D}" type="sibTrans" cxnId="{2449202D-D802-4FC8-B01E-203AD6B9B263}">
      <dgm:prSet/>
      <dgm:spPr/>
      <dgm:t>
        <a:bodyPr/>
        <a:lstStyle/>
        <a:p>
          <a:endParaRPr lang="en-US"/>
        </a:p>
      </dgm:t>
    </dgm:pt>
    <dgm:pt modelId="{A2223DD2-1107-41BA-AF9B-5DC6DAC36CDB}">
      <dgm:prSet phldrT="[Text]"/>
      <dgm:spPr/>
      <dgm:t>
        <a:bodyPr/>
        <a:lstStyle/>
        <a:p>
          <a:r>
            <a:rPr lang="en-US" dirty="0" smtClean="0"/>
            <a:t>TFS Build </a:t>
          </a:r>
          <a:r>
            <a:rPr lang="en-US" dirty="0" err="1" smtClean="0"/>
            <a:t>vNext</a:t>
          </a:r>
          <a:endParaRPr lang="en-US" dirty="0"/>
        </a:p>
      </dgm:t>
    </dgm:pt>
    <dgm:pt modelId="{BFBE1B48-8583-465B-B437-0D8CE31AA83C}" type="parTrans" cxnId="{5B1B15AE-18C5-4456-8CFF-C5D0FE619858}">
      <dgm:prSet/>
      <dgm:spPr/>
      <dgm:t>
        <a:bodyPr/>
        <a:lstStyle/>
        <a:p>
          <a:endParaRPr lang="en-US"/>
        </a:p>
      </dgm:t>
    </dgm:pt>
    <dgm:pt modelId="{C6D6C8DD-924C-48CA-AF47-CE7969020A80}" type="sibTrans" cxnId="{5B1B15AE-18C5-4456-8CFF-C5D0FE619858}">
      <dgm:prSet/>
      <dgm:spPr/>
      <dgm:t>
        <a:bodyPr/>
        <a:lstStyle/>
        <a:p>
          <a:endParaRPr lang="en-US"/>
        </a:p>
      </dgm:t>
    </dgm:pt>
    <dgm:pt modelId="{0F5EB7A6-79C3-4B7F-87D2-B84B3E506B2C}" type="pres">
      <dgm:prSet presAssocID="{39F58838-0F76-466C-B99A-2B6D3A7BB5E0}" presName="Name0" presStyleCnt="0">
        <dgm:presLayoutVars>
          <dgm:dir/>
          <dgm:animLvl val="lvl"/>
          <dgm:resizeHandles val="exact"/>
        </dgm:presLayoutVars>
      </dgm:prSet>
      <dgm:spPr/>
      <dgm:t>
        <a:bodyPr/>
        <a:lstStyle/>
        <a:p>
          <a:endParaRPr lang="en-US"/>
        </a:p>
      </dgm:t>
    </dgm:pt>
    <dgm:pt modelId="{9353AC6B-C4E5-4A63-87EF-F7226959310F}" type="pres">
      <dgm:prSet presAssocID="{C49DDD41-3528-4941-9DE0-5AC3F903B341}" presName="composite" presStyleCnt="0"/>
      <dgm:spPr/>
    </dgm:pt>
    <dgm:pt modelId="{2820685C-5010-41D8-A4C6-A0D78C92B73E}" type="pres">
      <dgm:prSet presAssocID="{C49DDD41-3528-4941-9DE0-5AC3F903B341}" presName="parTx" presStyleLbl="alignNode1" presStyleIdx="0" presStyleCnt="5">
        <dgm:presLayoutVars>
          <dgm:chMax val="0"/>
          <dgm:chPref val="0"/>
          <dgm:bulletEnabled val="1"/>
        </dgm:presLayoutVars>
      </dgm:prSet>
      <dgm:spPr/>
      <dgm:t>
        <a:bodyPr/>
        <a:lstStyle/>
        <a:p>
          <a:endParaRPr lang="en-US"/>
        </a:p>
      </dgm:t>
    </dgm:pt>
    <dgm:pt modelId="{A77C8D4A-F05A-4D09-AF7A-5857EB7923A8}" type="pres">
      <dgm:prSet presAssocID="{C49DDD41-3528-4941-9DE0-5AC3F903B341}" presName="desTx" presStyleLbl="alignAccFollowNode1" presStyleIdx="0" presStyleCnt="5">
        <dgm:presLayoutVars>
          <dgm:bulletEnabled val="1"/>
        </dgm:presLayoutVars>
      </dgm:prSet>
      <dgm:spPr/>
      <dgm:t>
        <a:bodyPr/>
        <a:lstStyle/>
        <a:p>
          <a:endParaRPr lang="en-US"/>
        </a:p>
      </dgm:t>
    </dgm:pt>
    <dgm:pt modelId="{407EBAD6-E9A4-4ECD-809E-F024496A465C}" type="pres">
      <dgm:prSet presAssocID="{2A69D104-8191-4825-A404-B33328E15F76}" presName="space" presStyleCnt="0"/>
      <dgm:spPr/>
    </dgm:pt>
    <dgm:pt modelId="{27E1F349-5182-4D51-8000-52B4897155D1}" type="pres">
      <dgm:prSet presAssocID="{8407A4FC-1393-47F3-8621-762E9D91E4F4}" presName="composite" presStyleCnt="0"/>
      <dgm:spPr/>
    </dgm:pt>
    <dgm:pt modelId="{E70339EE-F2D3-4B00-9E42-F5910DB7C62D}" type="pres">
      <dgm:prSet presAssocID="{8407A4FC-1393-47F3-8621-762E9D91E4F4}" presName="parTx" presStyleLbl="alignNode1" presStyleIdx="1" presStyleCnt="5">
        <dgm:presLayoutVars>
          <dgm:chMax val="0"/>
          <dgm:chPref val="0"/>
          <dgm:bulletEnabled val="1"/>
        </dgm:presLayoutVars>
      </dgm:prSet>
      <dgm:spPr/>
      <dgm:t>
        <a:bodyPr/>
        <a:lstStyle/>
        <a:p>
          <a:endParaRPr lang="en-US"/>
        </a:p>
      </dgm:t>
    </dgm:pt>
    <dgm:pt modelId="{886B952B-48D9-49A2-B6CE-ABAA3C328DB7}" type="pres">
      <dgm:prSet presAssocID="{8407A4FC-1393-47F3-8621-762E9D91E4F4}" presName="desTx" presStyleLbl="alignAccFollowNode1" presStyleIdx="1" presStyleCnt="5">
        <dgm:presLayoutVars>
          <dgm:bulletEnabled val="1"/>
        </dgm:presLayoutVars>
      </dgm:prSet>
      <dgm:spPr/>
      <dgm:t>
        <a:bodyPr/>
        <a:lstStyle/>
        <a:p>
          <a:endParaRPr lang="en-US"/>
        </a:p>
      </dgm:t>
    </dgm:pt>
    <dgm:pt modelId="{3A13AA3E-CF47-476A-BF49-6A5532F5348D}" type="pres">
      <dgm:prSet presAssocID="{F31C5391-0858-4F82-8329-F25FEA2CA6B6}" presName="space" presStyleCnt="0"/>
      <dgm:spPr/>
    </dgm:pt>
    <dgm:pt modelId="{33484A43-0801-45A5-9F34-66C9AF168DC7}" type="pres">
      <dgm:prSet presAssocID="{A98855F3-6B0C-4913-9277-0CD021195CDF}" presName="composite" presStyleCnt="0"/>
      <dgm:spPr/>
    </dgm:pt>
    <dgm:pt modelId="{46200CC7-9865-431A-8165-EA89C77F1314}" type="pres">
      <dgm:prSet presAssocID="{A98855F3-6B0C-4913-9277-0CD021195CDF}" presName="parTx" presStyleLbl="alignNode1" presStyleIdx="2" presStyleCnt="5">
        <dgm:presLayoutVars>
          <dgm:chMax val="0"/>
          <dgm:chPref val="0"/>
          <dgm:bulletEnabled val="1"/>
        </dgm:presLayoutVars>
      </dgm:prSet>
      <dgm:spPr/>
      <dgm:t>
        <a:bodyPr/>
        <a:lstStyle/>
        <a:p>
          <a:endParaRPr lang="en-US"/>
        </a:p>
      </dgm:t>
    </dgm:pt>
    <dgm:pt modelId="{12418915-6633-4861-8421-93DD961D4B6C}" type="pres">
      <dgm:prSet presAssocID="{A98855F3-6B0C-4913-9277-0CD021195CDF}" presName="desTx" presStyleLbl="alignAccFollowNode1" presStyleIdx="2" presStyleCnt="5">
        <dgm:presLayoutVars>
          <dgm:bulletEnabled val="1"/>
        </dgm:presLayoutVars>
      </dgm:prSet>
      <dgm:spPr/>
      <dgm:t>
        <a:bodyPr/>
        <a:lstStyle/>
        <a:p>
          <a:endParaRPr lang="en-US"/>
        </a:p>
      </dgm:t>
    </dgm:pt>
    <dgm:pt modelId="{EEE14831-E7A9-4A47-B7D9-3E056194042F}" type="pres">
      <dgm:prSet presAssocID="{7703806D-8CF5-410C-8331-0AC169B52940}" presName="space" presStyleCnt="0"/>
      <dgm:spPr/>
    </dgm:pt>
    <dgm:pt modelId="{31FE4D3D-F435-4422-B1CF-9B3F83185A65}" type="pres">
      <dgm:prSet presAssocID="{E8173A3B-C1C7-4768-A4FE-629C3B44876C}" presName="composite" presStyleCnt="0"/>
      <dgm:spPr/>
    </dgm:pt>
    <dgm:pt modelId="{DC6572FA-1672-4709-8657-180B90C2E536}" type="pres">
      <dgm:prSet presAssocID="{E8173A3B-C1C7-4768-A4FE-629C3B44876C}" presName="parTx" presStyleLbl="alignNode1" presStyleIdx="3" presStyleCnt="5">
        <dgm:presLayoutVars>
          <dgm:chMax val="0"/>
          <dgm:chPref val="0"/>
          <dgm:bulletEnabled val="1"/>
        </dgm:presLayoutVars>
      </dgm:prSet>
      <dgm:spPr/>
      <dgm:t>
        <a:bodyPr/>
        <a:lstStyle/>
        <a:p>
          <a:endParaRPr lang="en-US"/>
        </a:p>
      </dgm:t>
    </dgm:pt>
    <dgm:pt modelId="{AD41868E-6944-4567-A4DA-389B36E1146D}" type="pres">
      <dgm:prSet presAssocID="{E8173A3B-C1C7-4768-A4FE-629C3B44876C}" presName="desTx" presStyleLbl="alignAccFollowNode1" presStyleIdx="3" presStyleCnt="5">
        <dgm:presLayoutVars>
          <dgm:bulletEnabled val="1"/>
        </dgm:presLayoutVars>
      </dgm:prSet>
      <dgm:spPr/>
      <dgm:t>
        <a:bodyPr/>
        <a:lstStyle/>
        <a:p>
          <a:endParaRPr lang="en-US"/>
        </a:p>
      </dgm:t>
    </dgm:pt>
    <dgm:pt modelId="{D8FE1C74-B069-4E05-A5CC-2A6E8F2FB03E}" type="pres">
      <dgm:prSet presAssocID="{482B837E-26CE-4DFC-A128-5F6C095CC97F}" presName="space" presStyleCnt="0"/>
      <dgm:spPr/>
    </dgm:pt>
    <dgm:pt modelId="{D46BC479-DDC8-47B4-915F-D99049A00A39}" type="pres">
      <dgm:prSet presAssocID="{806B840F-D4ED-4B75-B21C-2C0EB2686AF3}" presName="composite" presStyleCnt="0"/>
      <dgm:spPr/>
    </dgm:pt>
    <dgm:pt modelId="{5570501A-879D-4D78-B7A0-07793EAC4D50}" type="pres">
      <dgm:prSet presAssocID="{806B840F-D4ED-4B75-B21C-2C0EB2686AF3}" presName="parTx" presStyleLbl="alignNode1" presStyleIdx="4" presStyleCnt="5">
        <dgm:presLayoutVars>
          <dgm:chMax val="0"/>
          <dgm:chPref val="0"/>
          <dgm:bulletEnabled val="1"/>
        </dgm:presLayoutVars>
      </dgm:prSet>
      <dgm:spPr/>
      <dgm:t>
        <a:bodyPr/>
        <a:lstStyle/>
        <a:p>
          <a:endParaRPr lang="en-US"/>
        </a:p>
      </dgm:t>
    </dgm:pt>
    <dgm:pt modelId="{0E9FAEA5-68F6-4B08-8D98-7847CBAB5584}" type="pres">
      <dgm:prSet presAssocID="{806B840F-D4ED-4B75-B21C-2C0EB2686AF3}" presName="desTx" presStyleLbl="alignAccFollowNode1" presStyleIdx="4" presStyleCnt="5">
        <dgm:presLayoutVars>
          <dgm:bulletEnabled val="1"/>
        </dgm:presLayoutVars>
      </dgm:prSet>
      <dgm:spPr/>
      <dgm:t>
        <a:bodyPr/>
        <a:lstStyle/>
        <a:p>
          <a:endParaRPr lang="en-US"/>
        </a:p>
      </dgm:t>
    </dgm:pt>
  </dgm:ptLst>
  <dgm:cxnLst>
    <dgm:cxn modelId="{041B2998-2CCD-4491-9390-ECF324BE4C54}" srcId="{A98855F3-6B0C-4913-9277-0CD021195CDF}" destId="{8A4D4910-C7BC-43F4-B25D-75C0C4A1C9D8}" srcOrd="3" destOrd="0" parTransId="{8E818DD0-71A1-49C3-B5F5-4F9BDFCDB898}" sibTransId="{0C5F58F6-3BB8-4C0E-B08B-2B0228779966}"/>
    <dgm:cxn modelId="{3F509BB6-C271-400E-BE7E-76AC712A9EC1}" type="presOf" srcId="{0ABC10F2-4EC1-4DDA-B144-DF0A3F6AE89C}" destId="{A77C8D4A-F05A-4D09-AF7A-5857EB7923A8}" srcOrd="0" destOrd="6" presId="urn:microsoft.com/office/officeart/2005/8/layout/hList1"/>
    <dgm:cxn modelId="{A9617B93-8604-444D-8247-430FDD65CE62}" type="presOf" srcId="{D3C32C38-7E69-4F7A-BC58-B6E1FA42A59C}" destId="{0E9FAEA5-68F6-4B08-8D98-7847CBAB5584}" srcOrd="0" destOrd="5" presId="urn:microsoft.com/office/officeart/2005/8/layout/hList1"/>
    <dgm:cxn modelId="{BB4F4908-8455-498D-8B65-01DB8DFB4999}" srcId="{806B840F-D4ED-4B75-B21C-2C0EB2686AF3}" destId="{1F79EE9A-3EA7-4B8F-8FDA-CA3369E90AA0}" srcOrd="3" destOrd="0" parTransId="{A12C5BC8-08FB-4870-AA86-33C8788A2E42}" sibTransId="{D6928511-8CB8-4917-B04F-481264A44C53}"/>
    <dgm:cxn modelId="{2449202D-D802-4FC8-B01E-203AD6B9B263}" srcId="{806B840F-D4ED-4B75-B21C-2C0EB2686AF3}" destId="{6BB353D0-A8B5-429C-A49D-45F82D2F7FAB}" srcOrd="6" destOrd="0" parTransId="{67D5CAE0-EB9E-4DCA-A5C1-7CA7088F3A37}" sibTransId="{39E32A9C-E6BE-4C74-9D22-C18CE383AC4D}"/>
    <dgm:cxn modelId="{383F338D-4D3C-4063-935E-887E141D616A}" srcId="{E8173A3B-C1C7-4768-A4FE-629C3B44876C}" destId="{30009B8D-5FC3-4BE3-950E-2A7F18122D03}" srcOrd="1" destOrd="0" parTransId="{29DB0545-9ECA-445F-BB23-BC45B3726B1B}" sibTransId="{F767F4DD-A6DE-431F-9BE0-86A25220D107}"/>
    <dgm:cxn modelId="{FD1EDC30-D28D-4292-B897-6355B7DD3869}" srcId="{39F58838-0F76-466C-B99A-2B6D3A7BB5E0}" destId="{806B840F-D4ED-4B75-B21C-2C0EB2686AF3}" srcOrd="4" destOrd="0" parTransId="{ECE58634-5101-4BD0-AA90-CF0224BDA0AD}" sibTransId="{F71BDE1C-2E89-470A-B3F2-F27A65350749}"/>
    <dgm:cxn modelId="{D7A5B191-DD96-41F3-96F1-AB55EAF83135}" srcId="{806B840F-D4ED-4B75-B21C-2C0EB2686AF3}" destId="{345080E6-CFEB-4E69-AF86-2E7D9C194358}" srcOrd="2" destOrd="0" parTransId="{27CA25CA-9405-406C-A18F-3E7EBF4D3548}" sibTransId="{3A2DC32F-C3CD-4020-BD3A-C928C51DAFA3}"/>
    <dgm:cxn modelId="{3A27A8A9-E3B7-4BF9-93F4-21FDFEBD6760}" srcId="{8407A4FC-1393-47F3-8621-762E9D91E4F4}" destId="{C512C600-96AF-489C-A715-A1FEFBEBE5E9}" srcOrd="5" destOrd="0" parTransId="{D74A6D3C-A99C-47A7-BCD7-1F319497CF45}" sibTransId="{7CBABC99-D714-4D62-82B2-02D9C5A30E65}"/>
    <dgm:cxn modelId="{A290C175-3F79-43D5-8873-0F8ACE8EE955}" type="presOf" srcId="{C512C600-96AF-489C-A715-A1FEFBEBE5E9}" destId="{886B952B-48D9-49A2-B6CE-ABAA3C328DB7}" srcOrd="0" destOrd="5" presId="urn:microsoft.com/office/officeart/2005/8/layout/hList1"/>
    <dgm:cxn modelId="{5F4D0BD3-37A3-4004-85ED-C0304EC1800E}" srcId="{E8173A3B-C1C7-4768-A4FE-629C3B44876C}" destId="{1CCC91B5-C92E-40E0-ADC4-90C44D0D95BD}" srcOrd="0" destOrd="0" parTransId="{7DD608B6-2080-460F-8AF7-2D9BA3414967}" sibTransId="{5164B8BD-433B-4321-BE42-505C9D881EEA}"/>
    <dgm:cxn modelId="{6C408082-34AB-4CE3-B2B1-DABF1D385A1C}" type="presOf" srcId="{9049CFCD-CF44-40E7-AF13-1EE89F322D77}" destId="{AD41868E-6944-4567-A4DA-389B36E1146D}" srcOrd="0" destOrd="2" presId="urn:microsoft.com/office/officeart/2005/8/layout/hList1"/>
    <dgm:cxn modelId="{6EA57B87-AF75-4B91-A905-715BEBBAA121}" srcId="{8407A4FC-1393-47F3-8621-762E9D91E4F4}" destId="{AF167568-E699-429E-850F-761E49B28A30}" srcOrd="1" destOrd="0" parTransId="{8E9D4258-F1B6-48B7-B8B3-D859AE904F77}" sibTransId="{11BCBA84-1997-47DA-98C0-CCA7825B68D4}"/>
    <dgm:cxn modelId="{35CD5B44-F8B3-4CC4-81ED-BCF8E099CDBF}" srcId="{C49DDD41-3528-4941-9DE0-5AC3F903B341}" destId="{63E83DE8-5F69-42E2-99D4-B7A9C862B563}" srcOrd="4" destOrd="0" parTransId="{75759FDF-562B-4BE6-82B4-73125CB26839}" sibTransId="{389E1109-42DC-4ED7-BC34-47B23D938C08}"/>
    <dgm:cxn modelId="{67188D03-3D06-497E-A11E-8CCFE754402E}" type="presOf" srcId="{A98855F3-6B0C-4913-9277-0CD021195CDF}" destId="{46200CC7-9865-431A-8165-EA89C77F1314}" srcOrd="0" destOrd="0" presId="urn:microsoft.com/office/officeart/2005/8/layout/hList1"/>
    <dgm:cxn modelId="{50608ED7-4BC9-4DDC-840B-6593D0535DA5}" type="presOf" srcId="{8407A4FC-1393-47F3-8621-762E9D91E4F4}" destId="{E70339EE-F2D3-4B00-9E42-F5910DB7C62D}" srcOrd="0" destOrd="0" presId="urn:microsoft.com/office/officeart/2005/8/layout/hList1"/>
    <dgm:cxn modelId="{F16D25FA-6E89-4910-B3ED-E1662726A711}" srcId="{39F58838-0F76-466C-B99A-2B6D3A7BB5E0}" destId="{E8173A3B-C1C7-4768-A4FE-629C3B44876C}" srcOrd="3" destOrd="0" parTransId="{A2DBCC78-DB85-42FE-A5F2-554C2671A046}" sibTransId="{482B837E-26CE-4DFC-A128-5F6C095CC97F}"/>
    <dgm:cxn modelId="{DDD95BA5-E464-4CEB-92D0-4515909B66EA}" srcId="{A98855F3-6B0C-4913-9277-0CD021195CDF}" destId="{27060EC6-D134-439F-A123-50276663FB99}" srcOrd="2" destOrd="0" parTransId="{1B6BCA07-E7F5-4F21-A2BE-8A38D4B64D10}" sibTransId="{D9B95FA0-8815-407C-9118-32C4D4C533C5}"/>
    <dgm:cxn modelId="{13C6DF1C-B85B-41B1-BD7B-3E3383C45065}" srcId="{C49DDD41-3528-4941-9DE0-5AC3F903B341}" destId="{24D35C64-0D54-4195-941B-BCE9111E41FB}" srcOrd="3" destOrd="0" parTransId="{371D460E-C7F4-4238-B7BB-5E68CC821FFA}" sibTransId="{B29E024D-E79B-4858-A189-C81BAC847C9E}"/>
    <dgm:cxn modelId="{480397C5-D161-4FE9-A3B7-0367517982FF}" type="presOf" srcId="{8A4D4910-C7BC-43F4-B25D-75C0C4A1C9D8}" destId="{12418915-6633-4861-8421-93DD961D4B6C}" srcOrd="0" destOrd="3" presId="urn:microsoft.com/office/officeart/2005/8/layout/hList1"/>
    <dgm:cxn modelId="{C73BF3F8-97C3-4EFF-87FA-40099A80F01A}" srcId="{E8173A3B-C1C7-4768-A4FE-629C3B44876C}" destId="{78CFE9A3-C40A-48B0-9566-ED17E71434CE}" srcOrd="3" destOrd="0" parTransId="{5A5164D5-1A85-4DA5-9B68-FBFF4200740B}" sibTransId="{50F9C9AF-4A08-4834-B222-A43D17FE8D13}"/>
    <dgm:cxn modelId="{3F251A4A-A454-4BFB-BFC5-B6198A558B2F}" srcId="{8407A4FC-1393-47F3-8621-762E9D91E4F4}" destId="{19919762-B352-4F70-97C1-95F8898118F9}" srcOrd="2" destOrd="0" parTransId="{0F5D7E05-CE89-4175-861B-08280689457D}" sibTransId="{1FBBA0E4-DE87-429B-9CC0-221D174FA02D}"/>
    <dgm:cxn modelId="{A6A66E23-9102-468A-A60F-89422D2E0BCE}" srcId="{806B840F-D4ED-4B75-B21C-2C0EB2686AF3}" destId="{A9A0D2C0-2288-4964-BFF6-0C716D78A7D2}" srcOrd="4" destOrd="0" parTransId="{A087F3DD-3A6E-48DE-81B3-2672215894BB}" sibTransId="{6B89FCBC-FEF2-4D3B-840A-D76ADEA9568D}"/>
    <dgm:cxn modelId="{B7D2691C-1DDE-4DD6-AFB1-DDDBB3258326}" type="presOf" srcId="{19919762-B352-4F70-97C1-95F8898118F9}" destId="{886B952B-48D9-49A2-B6CE-ABAA3C328DB7}" srcOrd="0" destOrd="2" presId="urn:microsoft.com/office/officeart/2005/8/layout/hList1"/>
    <dgm:cxn modelId="{BCF28DF5-2490-4747-BE99-56E4BD295093}" type="presOf" srcId="{39F58838-0F76-466C-B99A-2B6D3A7BB5E0}" destId="{0F5EB7A6-79C3-4B7F-87D2-B84B3E506B2C}" srcOrd="0" destOrd="0" presId="urn:microsoft.com/office/officeart/2005/8/layout/hList1"/>
    <dgm:cxn modelId="{66E8D213-49D9-4844-926F-5BE26BB412C8}" srcId="{C49DDD41-3528-4941-9DE0-5AC3F903B341}" destId="{E3EEB94B-458A-440C-BB95-3026C184E533}" srcOrd="5" destOrd="0" parTransId="{EEAA79C1-37D6-4FA9-9F0D-490EA4DD2018}" sibTransId="{5FBBD7C3-6BAC-4F21-BCBB-9322FC470376}"/>
    <dgm:cxn modelId="{4B3ABA52-9A33-49BC-8560-68E9EC7DF908}" type="presOf" srcId="{24D35C64-0D54-4195-941B-BCE9111E41FB}" destId="{A77C8D4A-F05A-4D09-AF7A-5857EB7923A8}" srcOrd="0" destOrd="3" presId="urn:microsoft.com/office/officeart/2005/8/layout/hList1"/>
    <dgm:cxn modelId="{BF7FB54F-F442-4AA6-9F0C-F60C718626D6}" type="presOf" srcId="{1CCC91B5-C92E-40E0-ADC4-90C44D0D95BD}" destId="{AD41868E-6944-4567-A4DA-389B36E1146D}" srcOrd="0" destOrd="0" presId="urn:microsoft.com/office/officeart/2005/8/layout/hList1"/>
    <dgm:cxn modelId="{1F583051-06EF-4AC3-9D09-CCB7EFD8836F}" srcId="{8407A4FC-1393-47F3-8621-762E9D91E4F4}" destId="{5E8C0504-C0C7-437C-99BA-895323598CBB}" srcOrd="3" destOrd="0" parTransId="{2784FDA6-320E-4654-A089-209A8218A6BF}" sibTransId="{7077472C-0063-490C-9698-108A671E5D1E}"/>
    <dgm:cxn modelId="{B71052B1-36D5-4621-87AF-7D9DC0365BA2}" type="presOf" srcId="{DE398871-341B-4E1D-B9E2-DE1BE7736109}" destId="{A77C8D4A-F05A-4D09-AF7A-5857EB7923A8}" srcOrd="0" destOrd="1" presId="urn:microsoft.com/office/officeart/2005/8/layout/hList1"/>
    <dgm:cxn modelId="{8FAAAD9E-E0C9-4942-B5E4-04C9369A151B}" type="presOf" srcId="{AF167568-E699-429E-850F-761E49B28A30}" destId="{886B952B-48D9-49A2-B6CE-ABAA3C328DB7}" srcOrd="0" destOrd="1" presId="urn:microsoft.com/office/officeart/2005/8/layout/hList1"/>
    <dgm:cxn modelId="{B4E6B8D7-5C9A-4C0D-B50C-C5EA8A119FE5}" type="presOf" srcId="{A8B56B16-B269-40BD-917D-28C70CD917B0}" destId="{886B952B-48D9-49A2-B6CE-ABAA3C328DB7}" srcOrd="0" destOrd="0" presId="urn:microsoft.com/office/officeart/2005/8/layout/hList1"/>
    <dgm:cxn modelId="{93089526-C3D0-47ED-981B-A4011BBE55E3}" type="presOf" srcId="{1F79EE9A-3EA7-4B8F-8FDA-CA3369E90AA0}" destId="{0E9FAEA5-68F6-4B08-8D98-7847CBAB5584}" srcOrd="0" destOrd="3" presId="urn:microsoft.com/office/officeart/2005/8/layout/hList1"/>
    <dgm:cxn modelId="{38217975-B6EF-4043-A101-38B6F13A251A}" type="presOf" srcId="{5E8C0504-C0C7-437C-99BA-895323598CBB}" destId="{886B952B-48D9-49A2-B6CE-ABAA3C328DB7}" srcOrd="0" destOrd="3" presId="urn:microsoft.com/office/officeart/2005/8/layout/hList1"/>
    <dgm:cxn modelId="{5B1B15AE-18C5-4456-8CFF-C5D0FE619858}" srcId="{806B840F-D4ED-4B75-B21C-2C0EB2686AF3}" destId="{A2223DD2-1107-41BA-AF9B-5DC6DAC36CDB}" srcOrd="7" destOrd="0" parTransId="{BFBE1B48-8583-465B-B437-0D8CE31AA83C}" sibTransId="{C6D6C8DD-924C-48CA-AF47-CE7969020A80}"/>
    <dgm:cxn modelId="{CB49C6F0-4614-4BE6-B7F2-8B52DF909770}" srcId="{8407A4FC-1393-47F3-8621-762E9D91E4F4}" destId="{40B25B86-75BB-47D0-BB52-3577BB450734}" srcOrd="4" destOrd="0" parTransId="{749E24E7-1981-485D-A1F8-E291A6FC1721}" sibTransId="{F21E41A3-3C9C-412A-8F0B-D200C78FB7BF}"/>
    <dgm:cxn modelId="{5C1BB0A5-8019-4272-A93E-4461B7D284EE}" srcId="{C49DDD41-3528-4941-9DE0-5AC3F903B341}" destId="{1CDDA25F-5975-46CD-B046-221932342CA2}" srcOrd="7" destOrd="0" parTransId="{AA005FE5-EA06-4837-911D-54338153C3EC}" sibTransId="{F0C88A70-40EE-4F7B-A448-7A5B6E95C51D}"/>
    <dgm:cxn modelId="{81BCACAE-2806-45ED-8784-FB0727E802CD}" type="presOf" srcId="{BCAF4F0D-B26C-4FAE-87F4-4C71D64B3C34}" destId="{0E9FAEA5-68F6-4B08-8D98-7847CBAB5584}" srcOrd="0" destOrd="0" presId="urn:microsoft.com/office/officeart/2005/8/layout/hList1"/>
    <dgm:cxn modelId="{12CE0235-257E-49C0-803C-F53F718623F7}" srcId="{806B840F-D4ED-4B75-B21C-2C0EB2686AF3}" destId="{D3C32C38-7E69-4F7A-BC58-B6E1FA42A59C}" srcOrd="5" destOrd="0" parTransId="{49AAE006-06C0-4AFC-AE7D-1A7FE42F7432}" sibTransId="{9E317357-FE22-484F-80A8-8947C4067340}"/>
    <dgm:cxn modelId="{B955DAF8-EE13-4F22-B38E-71554C8113DA}" type="presOf" srcId="{46C4980B-DB71-4DE4-8AA3-1EE5ACC10CC2}" destId="{12418915-6633-4861-8421-93DD961D4B6C}" srcOrd="0" destOrd="0" presId="urn:microsoft.com/office/officeart/2005/8/layout/hList1"/>
    <dgm:cxn modelId="{3E7DC4D0-7F3A-4C8C-8E3B-797D79D3E9E3}" srcId="{C49DDD41-3528-4941-9DE0-5AC3F903B341}" destId="{DE398871-341B-4E1D-B9E2-DE1BE7736109}" srcOrd="1" destOrd="0" parTransId="{AA074DB7-AB1F-463B-9FE3-FEED28D44BC9}" sibTransId="{2964EDE8-A1FD-4C99-BC49-1696E8AFAC2F}"/>
    <dgm:cxn modelId="{478E5E0A-D928-4552-A35B-9B95B781207D}" srcId="{C49DDD41-3528-4941-9DE0-5AC3F903B341}" destId="{B2EB3349-B29D-4BA0-B6BC-21A847606919}" srcOrd="2" destOrd="0" parTransId="{58FF7A2B-F31D-452B-8F4D-6117CDB100A5}" sibTransId="{00F29618-CB8A-4AA5-ABD3-9FD7B2885951}"/>
    <dgm:cxn modelId="{AC3F09EF-A86B-4A2C-9A09-5DC978B521AB}" type="presOf" srcId="{78CFE9A3-C40A-48B0-9566-ED17E71434CE}" destId="{AD41868E-6944-4567-A4DA-389B36E1146D}" srcOrd="0" destOrd="3" presId="urn:microsoft.com/office/officeart/2005/8/layout/hList1"/>
    <dgm:cxn modelId="{7237CAE2-0019-4E08-A48C-6225961FDE96}" srcId="{806B840F-D4ED-4B75-B21C-2C0EB2686AF3}" destId="{2C54832A-1E2C-4B75-B8EE-F10AA6588421}" srcOrd="1" destOrd="0" parTransId="{B954CACE-51FE-441C-911B-56C4E1574DF9}" sibTransId="{54057312-AC75-4F58-9E1B-408600E8E5B2}"/>
    <dgm:cxn modelId="{E833F404-7873-432E-AC81-6438ECD3473E}" type="presOf" srcId="{A9A0D2C0-2288-4964-BFF6-0C716D78A7D2}" destId="{0E9FAEA5-68F6-4B08-8D98-7847CBAB5584}" srcOrd="0" destOrd="4" presId="urn:microsoft.com/office/officeart/2005/8/layout/hList1"/>
    <dgm:cxn modelId="{CEB62099-CD8D-4ADF-8A91-2332B417BA88}" type="presOf" srcId="{E3EEB94B-458A-440C-BB95-3026C184E533}" destId="{A77C8D4A-F05A-4D09-AF7A-5857EB7923A8}" srcOrd="0" destOrd="5" presId="urn:microsoft.com/office/officeart/2005/8/layout/hList1"/>
    <dgm:cxn modelId="{08A08459-631B-48C0-B6AA-3F2FE4781F8F}" srcId="{A98855F3-6B0C-4913-9277-0CD021195CDF}" destId="{46C4980B-DB71-4DE4-8AA3-1EE5ACC10CC2}" srcOrd="0" destOrd="0" parTransId="{3210BD63-DB4A-49D7-85B4-A693FB9A9D1F}" sibTransId="{17E2F59F-3C5C-4C93-8DD2-464DCF11E6ED}"/>
    <dgm:cxn modelId="{D8FC454A-B9B7-4EBB-BAD9-C3650299A50E}" type="presOf" srcId="{345080E6-CFEB-4E69-AF86-2E7D9C194358}" destId="{0E9FAEA5-68F6-4B08-8D98-7847CBAB5584}" srcOrd="0" destOrd="2" presId="urn:microsoft.com/office/officeart/2005/8/layout/hList1"/>
    <dgm:cxn modelId="{A79F9184-D2C5-462C-8D46-DE447FF042EF}" type="presOf" srcId="{27060EC6-D134-439F-A123-50276663FB99}" destId="{12418915-6633-4861-8421-93DD961D4B6C}" srcOrd="0" destOrd="2" presId="urn:microsoft.com/office/officeart/2005/8/layout/hList1"/>
    <dgm:cxn modelId="{66217034-62E3-4474-BF5F-F7CB6C90D1EF}" type="presOf" srcId="{2C54832A-1E2C-4B75-B8EE-F10AA6588421}" destId="{0E9FAEA5-68F6-4B08-8D98-7847CBAB5584}" srcOrd="0" destOrd="1" presId="urn:microsoft.com/office/officeart/2005/8/layout/hList1"/>
    <dgm:cxn modelId="{677FF856-03CA-438F-8869-F68F1100E1DD}" srcId="{C49DDD41-3528-4941-9DE0-5AC3F903B341}" destId="{0ABC10F2-4EC1-4DDA-B144-DF0A3F6AE89C}" srcOrd="6" destOrd="0" parTransId="{E74EF38C-1133-4D95-9C3F-92CF4C66E1DA}" sibTransId="{61ADD3B7-9750-4020-947D-754F4376B84B}"/>
    <dgm:cxn modelId="{CEB6C710-4104-45CF-ADF5-87DF1D5471E2}" srcId="{39F58838-0F76-466C-B99A-2B6D3A7BB5E0}" destId="{A98855F3-6B0C-4913-9277-0CD021195CDF}" srcOrd="2" destOrd="0" parTransId="{353DF3F7-94FF-4FC2-B7CA-0F9FCCCFDF49}" sibTransId="{7703806D-8CF5-410C-8331-0AC169B52940}"/>
    <dgm:cxn modelId="{F7BFAE48-133B-455D-9731-A32BB5591A75}" srcId="{8407A4FC-1393-47F3-8621-762E9D91E4F4}" destId="{A8B56B16-B269-40BD-917D-28C70CD917B0}" srcOrd="0" destOrd="0" parTransId="{FAC4147C-1922-416A-8BA6-382D8AE6C535}" sibTransId="{3CF65E9B-AAFE-43BC-B21D-D2AC925BC556}"/>
    <dgm:cxn modelId="{8F24A49B-1E2F-4C35-9DC6-D10BF87D76F4}" srcId="{E8173A3B-C1C7-4768-A4FE-629C3B44876C}" destId="{9049CFCD-CF44-40E7-AF13-1EE89F322D77}" srcOrd="2" destOrd="0" parTransId="{76DE7BD5-4FC2-4397-A6AC-32EB6FCCB4A6}" sibTransId="{7CA796E9-EE80-4224-9D76-24D94939EBE3}"/>
    <dgm:cxn modelId="{496B41D1-05F4-4B81-BC33-37E53EE1D301}" type="presOf" srcId="{C49DDD41-3528-4941-9DE0-5AC3F903B341}" destId="{2820685C-5010-41D8-A4C6-A0D78C92B73E}" srcOrd="0" destOrd="0" presId="urn:microsoft.com/office/officeart/2005/8/layout/hList1"/>
    <dgm:cxn modelId="{D4A7E02B-35C6-48CD-B819-A5E97C3ACB4F}" type="presOf" srcId="{B2EB3349-B29D-4BA0-B6BC-21A847606919}" destId="{A77C8D4A-F05A-4D09-AF7A-5857EB7923A8}" srcOrd="0" destOrd="2" presId="urn:microsoft.com/office/officeart/2005/8/layout/hList1"/>
    <dgm:cxn modelId="{B1C046E2-01AF-4DBB-A2C6-FE9C8834BCD9}" type="presOf" srcId="{A2223DD2-1107-41BA-AF9B-5DC6DAC36CDB}" destId="{0E9FAEA5-68F6-4B08-8D98-7847CBAB5584}" srcOrd="0" destOrd="7" presId="urn:microsoft.com/office/officeart/2005/8/layout/hList1"/>
    <dgm:cxn modelId="{563B5DB0-CE85-4AEE-BFB9-20C1CD2224FE}" srcId="{39F58838-0F76-466C-B99A-2B6D3A7BB5E0}" destId="{C49DDD41-3528-4941-9DE0-5AC3F903B341}" srcOrd="0" destOrd="0" parTransId="{E5A6D749-3F91-4036-B02D-4A72F9EB82B2}" sibTransId="{2A69D104-8191-4825-A404-B33328E15F76}"/>
    <dgm:cxn modelId="{95CF6F6A-8ED5-4C66-BA73-BFAEC12CB1F1}" srcId="{806B840F-D4ED-4B75-B21C-2C0EB2686AF3}" destId="{BCAF4F0D-B26C-4FAE-87F4-4C71D64B3C34}" srcOrd="0" destOrd="0" parTransId="{9955B5F0-E4C2-40B8-83CE-D678E2DF9EBC}" sibTransId="{CD85CE90-FDD5-44FD-883C-68BF43392BCC}"/>
    <dgm:cxn modelId="{EA91D1E3-A19B-4F21-852E-2809A9EDF4F2}" type="presOf" srcId="{63E83DE8-5F69-42E2-99D4-B7A9C862B563}" destId="{A77C8D4A-F05A-4D09-AF7A-5857EB7923A8}" srcOrd="0" destOrd="4" presId="urn:microsoft.com/office/officeart/2005/8/layout/hList1"/>
    <dgm:cxn modelId="{FB7ACAEE-219C-415C-96AC-C7BBF9692BAF}" type="presOf" srcId="{97D5CE1E-7B06-4EBB-8B3A-F4D4154AA5BA}" destId="{A77C8D4A-F05A-4D09-AF7A-5857EB7923A8}" srcOrd="0" destOrd="0" presId="urn:microsoft.com/office/officeart/2005/8/layout/hList1"/>
    <dgm:cxn modelId="{30E482A1-12AC-4B0B-8C22-C47EE00430EF}" type="presOf" srcId="{E8173A3B-C1C7-4768-A4FE-629C3B44876C}" destId="{DC6572FA-1672-4709-8657-180B90C2E536}" srcOrd="0" destOrd="0" presId="urn:microsoft.com/office/officeart/2005/8/layout/hList1"/>
    <dgm:cxn modelId="{AA673179-3DBF-424A-BFB1-7C7DA80550C4}" type="presOf" srcId="{806B840F-D4ED-4B75-B21C-2C0EB2686AF3}" destId="{5570501A-879D-4D78-B7A0-07793EAC4D50}" srcOrd="0" destOrd="0" presId="urn:microsoft.com/office/officeart/2005/8/layout/hList1"/>
    <dgm:cxn modelId="{7CF80CF7-47EA-42D0-B1FF-92352389D8BD}" type="presOf" srcId="{6BB353D0-A8B5-429C-A49D-45F82D2F7FAB}" destId="{0E9FAEA5-68F6-4B08-8D98-7847CBAB5584}" srcOrd="0" destOrd="6" presId="urn:microsoft.com/office/officeart/2005/8/layout/hList1"/>
    <dgm:cxn modelId="{A2CA6046-27FC-41EA-8381-65DC042DD986}" srcId="{C49DDD41-3528-4941-9DE0-5AC3F903B341}" destId="{97D5CE1E-7B06-4EBB-8B3A-F4D4154AA5BA}" srcOrd="0" destOrd="0" parTransId="{61895BC3-70C9-43C8-8B1F-FA1C8DB64CC5}" sibTransId="{27BAD557-75B3-4D4F-83C4-9EC55FB0E67E}"/>
    <dgm:cxn modelId="{E0E3EDDA-43E1-4EC4-B188-6CA90FC7781F}" srcId="{A98855F3-6B0C-4913-9277-0CD021195CDF}" destId="{D4C740BA-5A51-40F0-92FD-8A67A84C7371}" srcOrd="1" destOrd="0" parTransId="{BABB4F67-152A-4048-8145-0631289B5281}" sibTransId="{6FD00517-0601-477E-99D8-0AEF7BCBD85A}"/>
    <dgm:cxn modelId="{0C26CE97-244B-4AF3-9F83-12A3370F42F2}" type="presOf" srcId="{1CDDA25F-5975-46CD-B046-221932342CA2}" destId="{A77C8D4A-F05A-4D09-AF7A-5857EB7923A8}" srcOrd="0" destOrd="7" presId="urn:microsoft.com/office/officeart/2005/8/layout/hList1"/>
    <dgm:cxn modelId="{1BED3419-9D47-4BF0-9356-93C8D2CF38E4}" srcId="{39F58838-0F76-466C-B99A-2B6D3A7BB5E0}" destId="{8407A4FC-1393-47F3-8621-762E9D91E4F4}" srcOrd="1" destOrd="0" parTransId="{7307E6D7-50EC-48F0-84E6-D4EBD5C6874F}" sibTransId="{F31C5391-0858-4F82-8329-F25FEA2CA6B6}"/>
    <dgm:cxn modelId="{1A6D94F3-EFD0-4707-883C-46441CCDC89D}" type="presOf" srcId="{40B25B86-75BB-47D0-BB52-3577BB450734}" destId="{886B952B-48D9-49A2-B6CE-ABAA3C328DB7}" srcOrd="0" destOrd="4" presId="urn:microsoft.com/office/officeart/2005/8/layout/hList1"/>
    <dgm:cxn modelId="{8DDC2F02-6E8B-4176-A592-1F721A25B193}" type="presOf" srcId="{30009B8D-5FC3-4BE3-950E-2A7F18122D03}" destId="{AD41868E-6944-4567-A4DA-389B36E1146D}" srcOrd="0" destOrd="1" presId="urn:microsoft.com/office/officeart/2005/8/layout/hList1"/>
    <dgm:cxn modelId="{150BAD54-921F-47D7-983C-04E18CEBA74D}" type="presOf" srcId="{D4C740BA-5A51-40F0-92FD-8A67A84C7371}" destId="{12418915-6633-4861-8421-93DD961D4B6C}" srcOrd="0" destOrd="1" presId="urn:microsoft.com/office/officeart/2005/8/layout/hList1"/>
    <dgm:cxn modelId="{10B9F998-D354-4828-9522-D2B341BBFB5B}" type="presParOf" srcId="{0F5EB7A6-79C3-4B7F-87D2-B84B3E506B2C}" destId="{9353AC6B-C4E5-4A63-87EF-F7226959310F}" srcOrd="0" destOrd="0" presId="urn:microsoft.com/office/officeart/2005/8/layout/hList1"/>
    <dgm:cxn modelId="{488A14E9-CC6C-4C63-AFB9-938104CB945C}" type="presParOf" srcId="{9353AC6B-C4E5-4A63-87EF-F7226959310F}" destId="{2820685C-5010-41D8-A4C6-A0D78C92B73E}" srcOrd="0" destOrd="0" presId="urn:microsoft.com/office/officeart/2005/8/layout/hList1"/>
    <dgm:cxn modelId="{5AB971A7-E23E-43E3-A911-BA726EAA597B}" type="presParOf" srcId="{9353AC6B-C4E5-4A63-87EF-F7226959310F}" destId="{A77C8D4A-F05A-4D09-AF7A-5857EB7923A8}" srcOrd="1" destOrd="0" presId="urn:microsoft.com/office/officeart/2005/8/layout/hList1"/>
    <dgm:cxn modelId="{EAE43B37-DC28-418F-B676-5FF484162544}" type="presParOf" srcId="{0F5EB7A6-79C3-4B7F-87D2-B84B3E506B2C}" destId="{407EBAD6-E9A4-4ECD-809E-F024496A465C}" srcOrd="1" destOrd="0" presId="urn:microsoft.com/office/officeart/2005/8/layout/hList1"/>
    <dgm:cxn modelId="{2AE86B40-FFF1-4ABA-B26E-B5010774F439}" type="presParOf" srcId="{0F5EB7A6-79C3-4B7F-87D2-B84B3E506B2C}" destId="{27E1F349-5182-4D51-8000-52B4897155D1}" srcOrd="2" destOrd="0" presId="urn:microsoft.com/office/officeart/2005/8/layout/hList1"/>
    <dgm:cxn modelId="{428D162E-9907-4125-AAD6-A7769688EB8A}" type="presParOf" srcId="{27E1F349-5182-4D51-8000-52B4897155D1}" destId="{E70339EE-F2D3-4B00-9E42-F5910DB7C62D}" srcOrd="0" destOrd="0" presId="urn:microsoft.com/office/officeart/2005/8/layout/hList1"/>
    <dgm:cxn modelId="{B14429D6-B5CC-4680-BA46-10588DBA7DEF}" type="presParOf" srcId="{27E1F349-5182-4D51-8000-52B4897155D1}" destId="{886B952B-48D9-49A2-B6CE-ABAA3C328DB7}" srcOrd="1" destOrd="0" presId="urn:microsoft.com/office/officeart/2005/8/layout/hList1"/>
    <dgm:cxn modelId="{112E59F6-B663-44D4-9308-EE00C103706A}" type="presParOf" srcId="{0F5EB7A6-79C3-4B7F-87D2-B84B3E506B2C}" destId="{3A13AA3E-CF47-476A-BF49-6A5532F5348D}" srcOrd="3" destOrd="0" presId="urn:microsoft.com/office/officeart/2005/8/layout/hList1"/>
    <dgm:cxn modelId="{EB25B459-668A-4194-9E69-977CC48434A6}" type="presParOf" srcId="{0F5EB7A6-79C3-4B7F-87D2-B84B3E506B2C}" destId="{33484A43-0801-45A5-9F34-66C9AF168DC7}" srcOrd="4" destOrd="0" presId="urn:microsoft.com/office/officeart/2005/8/layout/hList1"/>
    <dgm:cxn modelId="{4ED131A5-C3DE-423A-AC3D-908045751ED6}" type="presParOf" srcId="{33484A43-0801-45A5-9F34-66C9AF168DC7}" destId="{46200CC7-9865-431A-8165-EA89C77F1314}" srcOrd="0" destOrd="0" presId="urn:microsoft.com/office/officeart/2005/8/layout/hList1"/>
    <dgm:cxn modelId="{0C358D3A-80AF-4D8F-9142-42F516C5D0D6}" type="presParOf" srcId="{33484A43-0801-45A5-9F34-66C9AF168DC7}" destId="{12418915-6633-4861-8421-93DD961D4B6C}" srcOrd="1" destOrd="0" presId="urn:microsoft.com/office/officeart/2005/8/layout/hList1"/>
    <dgm:cxn modelId="{2A2ED695-045F-4E7B-BB2E-F526C8533F73}" type="presParOf" srcId="{0F5EB7A6-79C3-4B7F-87D2-B84B3E506B2C}" destId="{EEE14831-E7A9-4A47-B7D9-3E056194042F}" srcOrd="5" destOrd="0" presId="urn:microsoft.com/office/officeart/2005/8/layout/hList1"/>
    <dgm:cxn modelId="{6D8AAC2E-DA54-4D7C-8C16-BB07E5F1A417}" type="presParOf" srcId="{0F5EB7A6-79C3-4B7F-87D2-B84B3E506B2C}" destId="{31FE4D3D-F435-4422-B1CF-9B3F83185A65}" srcOrd="6" destOrd="0" presId="urn:microsoft.com/office/officeart/2005/8/layout/hList1"/>
    <dgm:cxn modelId="{7DA9283E-193F-4440-8254-F120780FCA46}" type="presParOf" srcId="{31FE4D3D-F435-4422-B1CF-9B3F83185A65}" destId="{DC6572FA-1672-4709-8657-180B90C2E536}" srcOrd="0" destOrd="0" presId="urn:microsoft.com/office/officeart/2005/8/layout/hList1"/>
    <dgm:cxn modelId="{FC94C920-E40A-4CD8-AD92-87DDE21CE424}" type="presParOf" srcId="{31FE4D3D-F435-4422-B1CF-9B3F83185A65}" destId="{AD41868E-6944-4567-A4DA-389B36E1146D}" srcOrd="1" destOrd="0" presId="urn:microsoft.com/office/officeart/2005/8/layout/hList1"/>
    <dgm:cxn modelId="{CD91BA0B-BE5E-4EC6-83DF-BE4710531434}" type="presParOf" srcId="{0F5EB7A6-79C3-4B7F-87D2-B84B3E506B2C}" destId="{D8FE1C74-B069-4E05-A5CC-2A6E8F2FB03E}" srcOrd="7" destOrd="0" presId="urn:microsoft.com/office/officeart/2005/8/layout/hList1"/>
    <dgm:cxn modelId="{AF99DBA8-6D61-4F9D-869E-EEE971B6870F}" type="presParOf" srcId="{0F5EB7A6-79C3-4B7F-87D2-B84B3E506B2C}" destId="{D46BC479-DDC8-47B4-915F-D99049A00A39}" srcOrd="8" destOrd="0" presId="urn:microsoft.com/office/officeart/2005/8/layout/hList1"/>
    <dgm:cxn modelId="{09EA01C5-3168-48F9-8787-E8E04BF8E917}" type="presParOf" srcId="{D46BC479-DDC8-47B4-915F-D99049A00A39}" destId="{5570501A-879D-4D78-B7A0-07793EAC4D50}" srcOrd="0" destOrd="0" presId="urn:microsoft.com/office/officeart/2005/8/layout/hList1"/>
    <dgm:cxn modelId="{65C17CF6-AC19-447B-82CC-F4AF8B1E40ED}" type="presParOf" srcId="{D46BC479-DDC8-47B4-915F-D99049A00A39}" destId="{0E9FAEA5-68F6-4B08-8D98-7847CBAB558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smtClean="0">
              <a:solidFill>
                <a:schemeClr val="bg1"/>
              </a:solidFill>
            </a:rPr>
            <a:t>Build your API</a:t>
          </a:r>
          <a:endParaRPr lang="en-US" dirty="0">
            <a:solidFill>
              <a:schemeClr val="bg1"/>
            </a:solidFill>
          </a:endParaRP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smtClean="0">
              <a:solidFill>
                <a:schemeClr val="bg1"/>
              </a:solidFill>
            </a:rPr>
            <a:t>Consume APIs</a:t>
          </a:r>
          <a:endParaRPr lang="en-US" dirty="0">
            <a:solidFill>
              <a:schemeClr val="bg1"/>
            </a:solidFill>
          </a:endParaRP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smtClean="0">
              <a:solidFill>
                <a:schemeClr val="tx2"/>
              </a:solidFill>
            </a:rPr>
            <a:t>Web Apps++: Bring you API as is in your language of choice</a:t>
          </a:r>
          <a:endParaRPr lang="en-US" dirty="0">
            <a:solidFill>
              <a:schemeClr val="tx2"/>
            </a:solidFill>
          </a:endParaRP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smtClean="0">
              <a:solidFill>
                <a:schemeClr val="tx2"/>
              </a:solidFill>
            </a:rPr>
            <a:t>API discovery</a:t>
          </a:r>
          <a:endParaRPr lang="en-US" dirty="0">
            <a:solidFill>
              <a:schemeClr val="tx2"/>
            </a:solidFill>
          </a:endParaRP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smtClean="0">
              <a:solidFill>
                <a:schemeClr val="tx2"/>
              </a:solidFill>
            </a:rPr>
            <a:t>SDK generation</a:t>
          </a:r>
          <a:endParaRPr lang="en-US" dirty="0">
            <a:solidFill>
              <a:schemeClr val="tx2"/>
            </a:solidFill>
          </a:endParaRP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smtClean="0">
              <a:solidFill>
                <a:schemeClr val="tx2"/>
              </a:solidFill>
            </a:rPr>
            <a:t>SSO, </a:t>
          </a:r>
          <a:br>
            <a:rPr lang="en-US" dirty="0" smtClean="0">
              <a:solidFill>
                <a:schemeClr val="tx2"/>
              </a:solidFill>
            </a:rPr>
          </a:br>
          <a:r>
            <a:rPr lang="en-US" dirty="0" smtClean="0">
              <a:solidFill>
                <a:schemeClr val="tx2"/>
              </a:solidFill>
            </a:rPr>
            <a:t>handled by server</a:t>
          </a:r>
          <a:endParaRPr lang="en-US" dirty="0">
            <a:solidFill>
              <a:schemeClr val="tx2"/>
            </a:solidFill>
          </a:endParaRP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smtClean="0">
              <a:solidFill>
                <a:schemeClr val="tx2"/>
              </a:solidFill>
            </a:rPr>
            <a:t>Authentication, </a:t>
          </a:r>
          <a:br>
            <a:rPr lang="en-US" dirty="0" smtClean="0">
              <a:solidFill>
                <a:schemeClr val="tx2"/>
              </a:solidFill>
            </a:rPr>
          </a:br>
          <a:r>
            <a:rPr lang="en-US" dirty="0" smtClean="0">
              <a:solidFill>
                <a:schemeClr val="tx2"/>
              </a:solidFill>
            </a:rPr>
            <a:t>built-in to mobile and web SDKs</a:t>
          </a:r>
          <a:endParaRPr lang="en-US" dirty="0">
            <a:solidFill>
              <a:schemeClr val="tx2"/>
            </a:solidFill>
          </a:endParaRP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smtClean="0">
              <a:solidFill>
                <a:schemeClr val="tx2"/>
              </a:solidFill>
            </a:rPr>
            <a:t>Expose enterprise APIs</a:t>
          </a:r>
          <a:endParaRPr lang="en-US" dirty="0">
            <a:solidFill>
              <a:schemeClr val="tx2"/>
            </a:solidFill>
          </a:endParaRP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smtClean="0">
              <a:solidFill>
                <a:schemeClr val="tx2"/>
              </a:solidFill>
            </a:rPr>
            <a:t>Microservice style</a:t>
          </a:r>
          <a:endParaRPr lang="en-US" dirty="0">
            <a:solidFill>
              <a:schemeClr val="tx2"/>
            </a:solidFill>
          </a:endParaRP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smtClean="0">
              <a:solidFill>
                <a:schemeClr val="tx2"/>
              </a:solidFill>
            </a:rPr>
            <a:t>Metadata contract</a:t>
          </a:r>
          <a:endParaRPr lang="en-US" dirty="0">
            <a:solidFill>
              <a:schemeClr val="tx2"/>
            </a:solidFill>
          </a:endParaRP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smtClean="0">
              <a:solidFill>
                <a:schemeClr val="tx2"/>
              </a:solidFill>
            </a:rPr>
            <a:t>SSO</a:t>
          </a:r>
          <a:endParaRPr lang="en-US" dirty="0">
            <a:solidFill>
              <a:schemeClr val="tx2"/>
            </a:solidFill>
          </a:endParaRP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smtClean="0">
              <a:solidFill>
                <a:schemeClr val="tx2"/>
              </a:solidFill>
            </a:rPr>
            <a:t>Simple access control</a:t>
          </a:r>
          <a:endParaRPr lang="en-US" dirty="0">
            <a:solidFill>
              <a:schemeClr val="tx2"/>
            </a:solidFill>
          </a:endParaRP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smtClean="0">
              <a:solidFill>
                <a:schemeClr val="tx2"/>
              </a:solidFill>
            </a:rPr>
            <a:t>Gallery – public &amp; organization</a:t>
          </a:r>
          <a:endParaRPr lang="en-US" dirty="0">
            <a:solidFill>
              <a:schemeClr val="tx2"/>
            </a:solidFill>
          </a:endParaRP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t>
        <a:bodyPr/>
        <a:lstStyle/>
        <a:p>
          <a:endParaRPr lang="en-US"/>
        </a:p>
      </dgm:t>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t>
        <a:bodyPr/>
        <a:lstStyle/>
        <a:p>
          <a:endParaRPr lang="en-US"/>
        </a:p>
      </dgm:t>
    </dgm:pt>
    <dgm:pt modelId="{323D6171-DFCA-4E68-BF67-69DD5615B276}" type="pres">
      <dgm:prSet presAssocID="{F74E2776-067E-422A-8763-5CA852527945}" presName="entireBox" presStyleLbl="node1" presStyleIdx="0" presStyleCnt="2"/>
      <dgm:spPr/>
      <dgm:t>
        <a:bodyPr/>
        <a:lstStyle/>
        <a:p>
          <a:endParaRPr lang="en-US"/>
        </a:p>
      </dgm:t>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t>
        <a:bodyPr/>
        <a:lstStyle/>
        <a:p>
          <a:endParaRPr lang="en-US"/>
        </a:p>
      </dgm:t>
    </dgm:pt>
    <dgm:pt modelId="{4994D192-CC7F-4FB7-9B52-B9676A9B2F1F}" type="pres">
      <dgm:prSet presAssocID="{D9C417D1-C2F2-4F5C-B3B0-0300DBE974F2}" presName="childTextBox" presStyleLbl="fgAccFollowNode1" presStyleIdx="1" presStyleCnt="12">
        <dgm:presLayoutVars>
          <dgm:bulletEnabled val="1"/>
        </dgm:presLayoutVars>
      </dgm:prSet>
      <dgm:spPr/>
      <dgm:t>
        <a:bodyPr/>
        <a:lstStyle/>
        <a:p>
          <a:endParaRPr lang="en-US"/>
        </a:p>
      </dgm:t>
    </dgm:pt>
    <dgm:pt modelId="{32176689-65CC-467F-B1F4-4E11A6B26544}" type="pres">
      <dgm:prSet presAssocID="{358A2C04-CFFA-422B-82C3-C1355535BEBD}" presName="childTextBox" presStyleLbl="fgAccFollowNode1" presStyleIdx="2" presStyleCnt="12">
        <dgm:presLayoutVars>
          <dgm:bulletEnabled val="1"/>
        </dgm:presLayoutVars>
      </dgm:prSet>
      <dgm:spPr/>
      <dgm:t>
        <a:bodyPr/>
        <a:lstStyle/>
        <a:p>
          <a:endParaRPr lang="en-US"/>
        </a:p>
      </dgm:t>
    </dgm:pt>
    <dgm:pt modelId="{49D70D65-6EFB-459F-9661-BFCD6EAF256D}" type="pres">
      <dgm:prSet presAssocID="{BF12C7F7-78E3-4BE3-9FDE-83B91518F044}" presName="childTextBox" presStyleLbl="fgAccFollowNode1" presStyleIdx="3" presStyleCnt="12">
        <dgm:presLayoutVars>
          <dgm:bulletEnabled val="1"/>
        </dgm:presLayoutVars>
      </dgm:prSet>
      <dgm:spPr/>
      <dgm:t>
        <a:bodyPr/>
        <a:lstStyle/>
        <a:p>
          <a:endParaRPr lang="en-US"/>
        </a:p>
      </dgm:t>
    </dgm:pt>
    <dgm:pt modelId="{0F640987-C507-4A4B-A4B0-23CDEB1EF320}" type="pres">
      <dgm:prSet presAssocID="{2DF549C7-D4B7-47F3-9230-E5323612207D}" presName="childTextBox" presStyleLbl="fgAccFollowNode1" presStyleIdx="4" presStyleCnt="12">
        <dgm:presLayoutVars>
          <dgm:bulletEnabled val="1"/>
        </dgm:presLayoutVars>
      </dgm:prSet>
      <dgm:spPr/>
      <dgm:t>
        <a:bodyPr/>
        <a:lstStyle/>
        <a:p>
          <a:endParaRPr lang="en-US"/>
        </a:p>
      </dgm:t>
    </dgm:pt>
    <dgm:pt modelId="{135934B4-1168-42EA-833A-BC051B1F446E}" type="pres">
      <dgm:prSet presAssocID="{7FA9C005-8514-48A5-B9FE-3E6D8B6FC0FB}" presName="childTextBox" presStyleLbl="fgAccFollowNode1" presStyleIdx="5" presStyleCnt="12">
        <dgm:presLayoutVars>
          <dgm:bulletEnabled val="1"/>
        </dgm:presLayoutVars>
      </dgm:prSet>
      <dgm:spPr/>
      <dgm:t>
        <a:bodyPr/>
        <a:lstStyle/>
        <a:p>
          <a:endParaRPr lang="en-US"/>
        </a:p>
      </dgm:t>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t>
        <a:bodyPr/>
        <a:lstStyle/>
        <a:p>
          <a:endParaRPr lang="en-US"/>
        </a:p>
      </dgm:t>
    </dgm:pt>
    <dgm:pt modelId="{37150EE7-E18E-4301-A4C6-33F20178289E}" type="pres">
      <dgm:prSet presAssocID="{F8AA3E7D-5B5F-4F73-A568-51BFB626F742}" presName="arrow" presStyleLbl="node1" presStyleIdx="1" presStyleCnt="2"/>
      <dgm:spPr/>
      <dgm:t>
        <a:bodyPr/>
        <a:lstStyle/>
        <a:p>
          <a:endParaRPr lang="en-US"/>
        </a:p>
      </dgm:t>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t>
        <a:bodyPr/>
        <a:lstStyle/>
        <a:p>
          <a:endParaRPr lang="en-US"/>
        </a:p>
      </dgm:t>
    </dgm:pt>
    <dgm:pt modelId="{5182D82B-4881-4163-B3D9-E343C5FB5B66}" type="pres">
      <dgm:prSet presAssocID="{77D101C8-DF59-4CE1-BB2A-2F5671728022}" presName="childTextArrow" presStyleLbl="fgAccFollowNode1" presStyleIdx="7" presStyleCnt="12">
        <dgm:presLayoutVars>
          <dgm:bulletEnabled val="1"/>
        </dgm:presLayoutVars>
      </dgm:prSet>
      <dgm:spPr/>
      <dgm:t>
        <a:bodyPr/>
        <a:lstStyle/>
        <a:p>
          <a:endParaRPr lang="en-US"/>
        </a:p>
      </dgm:t>
    </dgm:pt>
    <dgm:pt modelId="{D4B4EB3F-A097-42F4-9722-83D4F29EC6D5}" type="pres">
      <dgm:prSet presAssocID="{AE0168C8-C913-4FEF-8985-0F87B25BB73F}" presName="childTextArrow" presStyleLbl="fgAccFollowNode1" presStyleIdx="8" presStyleCnt="12">
        <dgm:presLayoutVars>
          <dgm:bulletEnabled val="1"/>
        </dgm:presLayoutVars>
      </dgm:prSet>
      <dgm:spPr/>
      <dgm:t>
        <a:bodyPr/>
        <a:lstStyle/>
        <a:p>
          <a:endParaRPr lang="en-US"/>
        </a:p>
      </dgm:t>
    </dgm:pt>
    <dgm:pt modelId="{2BFD7399-328F-44BE-8267-83226CB3EAD2}" type="pres">
      <dgm:prSet presAssocID="{2605697A-D97F-4AC2-9915-9622D7008AEF}" presName="childTextArrow" presStyleLbl="fgAccFollowNode1" presStyleIdx="9" presStyleCnt="12">
        <dgm:presLayoutVars>
          <dgm:bulletEnabled val="1"/>
        </dgm:presLayoutVars>
      </dgm:prSet>
      <dgm:spPr/>
      <dgm:t>
        <a:bodyPr/>
        <a:lstStyle/>
        <a:p>
          <a:endParaRPr lang="en-US"/>
        </a:p>
      </dgm:t>
    </dgm:pt>
    <dgm:pt modelId="{3952B695-C7A5-462A-93F9-170DF3D3B11C}" type="pres">
      <dgm:prSet presAssocID="{51F79391-9481-42AF-AFAA-CB15BDF2B2D3}" presName="childTextArrow" presStyleLbl="fgAccFollowNode1" presStyleIdx="10" presStyleCnt="12">
        <dgm:presLayoutVars>
          <dgm:bulletEnabled val="1"/>
        </dgm:presLayoutVars>
      </dgm:prSet>
      <dgm:spPr/>
      <dgm:t>
        <a:bodyPr/>
        <a:lstStyle/>
        <a:p>
          <a:endParaRPr lang="en-US"/>
        </a:p>
      </dgm:t>
    </dgm:pt>
    <dgm:pt modelId="{FFBBB86F-DFDF-43C4-AD8A-C32136267041}" type="pres">
      <dgm:prSet presAssocID="{C05CA915-7EEA-462D-B900-6DEDFFF68710}" presName="childTextArrow" presStyleLbl="fgAccFollowNode1" presStyleIdx="11" presStyleCnt="12">
        <dgm:presLayoutVars>
          <dgm:bulletEnabled val="1"/>
        </dgm:presLayoutVars>
      </dgm:prSet>
      <dgm:spPr/>
      <dgm:t>
        <a:bodyPr/>
        <a:lstStyle/>
        <a:p>
          <a:endParaRPr lang="en-US"/>
        </a:p>
      </dgm:t>
    </dgm:pt>
  </dgm:ptLst>
  <dgm:cxnLst>
    <dgm:cxn modelId="{7E758954-708B-4C46-8751-83137BEDCEF3}" srcId="{F74E2776-067E-422A-8763-5CA852527945}" destId="{7FA9C005-8514-48A5-B9FE-3E6D8B6FC0FB}" srcOrd="5" destOrd="0" parTransId="{E4A6332C-F0F6-4C84-9F39-17657CBAD55A}" sibTransId="{57679674-FF56-466A-ACFD-7E6A76679BB0}"/>
    <dgm:cxn modelId="{A1D7EB08-BA59-4D0C-81B8-911884E4FB5B}" type="presOf" srcId="{9CFB04C8-B71F-40E7-816C-19BCE7E33309}" destId="{328EAB71-32AA-4DC4-AEF3-CB537D3AF6A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1D2CC488-F997-4A1C-A08F-4A325C382097}" type="presOf" srcId="{F74E2776-067E-422A-8763-5CA852527945}" destId="{0FC8E090-D0B8-4BA6-813E-6855EE5C0CC5}" srcOrd="0"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C5EAE7B4-52F5-4CC2-A21F-B3CA41AA256A}" srcId="{F74E2776-067E-422A-8763-5CA852527945}" destId="{358A2C04-CFFA-422B-82C3-C1355535BEBD}" srcOrd="2" destOrd="0" parTransId="{4E1FB5AE-0E53-45CA-8819-EDBC37C03024}" sibTransId="{D2A339EC-53DE-47E3-B442-6EC5DDE6CBC1}"/>
    <dgm:cxn modelId="{BD28D745-5BAC-4773-AA83-72B2E703ADEA}" srcId="{F74E2776-067E-422A-8763-5CA852527945}" destId="{D9C417D1-C2F2-4F5C-B3B0-0300DBE974F2}" srcOrd="1" destOrd="0" parTransId="{737E9D5A-4E13-49E1-B0AC-C5A60D88B960}" sibTransId="{51C9CC89-42DD-46F4-BCF4-C472324217CE}"/>
    <dgm:cxn modelId="{DDFBEAAE-3E0D-4895-AE16-03410507FF79}" type="presOf" srcId="{77D101C8-DF59-4CE1-BB2A-2F5671728022}" destId="{5182D82B-4881-4163-B3D9-E343C5FB5B66}"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CD8859A0-35A2-4897-BCE6-0C8DF92CB28E}" type="presOf" srcId="{2605697A-D97F-4AC2-9915-9622D7008AEF}" destId="{2BFD7399-328F-44BE-8267-83226CB3EAD2}" srcOrd="0" destOrd="0" presId="urn:microsoft.com/office/officeart/2005/8/layout/process4"/>
    <dgm:cxn modelId="{443EC778-CD0C-4BC0-96B1-63745DB87B8B}" type="presOf" srcId="{5F884BF7-5910-4AB3-AB84-17A31F873E32}" destId="{5A7AA05D-4F40-434C-B68B-FF6A733128B6}" srcOrd="0"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09225868-493B-4658-892A-9F24BA820414}" type="presOf" srcId="{C05CA915-7EEA-462D-B900-6DEDFFF68710}" destId="{FFBBB86F-DFDF-43C4-AD8A-C32136267041}" srcOrd="0" destOrd="0" presId="urn:microsoft.com/office/officeart/2005/8/layout/process4"/>
    <dgm:cxn modelId="{74C2DFB6-98C5-40B4-8D24-8F78A49A6D2F}" type="presOf" srcId="{F8AA3E7D-5B5F-4F73-A568-51BFB626F742}" destId="{9C856397-47E4-4F83-BFF6-A19335FF21F3}" srcOrd="0" destOrd="0" presId="urn:microsoft.com/office/officeart/2005/8/layout/process4"/>
    <dgm:cxn modelId="{ECFA5B51-9403-48A3-89D7-91B5E8EA99EB}" srcId="{F74E2776-067E-422A-8763-5CA852527945}" destId="{BF12C7F7-78E3-4BE3-9FDE-83B91518F044}" srcOrd="3" destOrd="0" parTransId="{D748152B-B876-4477-A4A2-86EA60E94644}" sibTransId="{7CF7B45F-0F22-4F53-87B9-A135DE2B2CBF}"/>
    <dgm:cxn modelId="{77EB9980-E192-48BE-9D4E-73858EA301C4}" srcId="{F8AA3E7D-5B5F-4F73-A568-51BFB626F742}" destId="{9CFB04C8-B71F-40E7-816C-19BCE7E33309}" srcOrd="0" destOrd="0" parTransId="{6A18E3E0-BE78-4D66-8CD2-17898B652071}" sibTransId="{20EBA9E9-1336-4C2A-93B5-69246B046AF7}"/>
    <dgm:cxn modelId="{85EB39B5-1A1D-4E25-B80B-39644018B389}" srcId="{57D4AFBD-383A-44B9-9328-0346219DBD84}" destId="{F74E2776-067E-422A-8763-5CA852527945}" srcOrd="1" destOrd="0" parTransId="{825DCCCA-CFB7-4EDE-9AA2-4C41FFF80CC4}" sibTransId="{8A354D60-D514-48A1-9506-5A9E726812AD}"/>
    <dgm:cxn modelId="{6635276A-70D5-42F3-8703-F437618B00FB}" srcId="{F74E2776-067E-422A-8763-5CA852527945}" destId="{2DF549C7-D4B7-47F3-9230-E5323612207D}" srcOrd="4" destOrd="0" parTransId="{B6E165B4-C4E9-4A5D-937C-7378A448A8AF}" sibTransId="{81FCAFBE-D9B2-48E4-8315-73F97542D42E}"/>
    <dgm:cxn modelId="{15E65444-FB1E-4531-9791-359F66567A30}" type="presOf" srcId="{7FA9C005-8514-48A5-B9FE-3E6D8B6FC0FB}" destId="{135934B4-1168-42EA-833A-BC051B1F446E}"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82CFE0E3-C047-4829-BBAD-CB9D4A3B4B1B}" type="presOf" srcId="{358A2C04-CFFA-422B-82C3-C1355535BEBD}" destId="{32176689-65CC-467F-B1F4-4E11A6B26544}" srcOrd="0" destOrd="0" presId="urn:microsoft.com/office/officeart/2005/8/layout/process4"/>
    <dgm:cxn modelId="{E1CAB422-8397-442F-91D8-49CF0E078573}" type="presOf" srcId="{51F79391-9481-42AF-AFAA-CB15BDF2B2D3}" destId="{3952B695-C7A5-462A-93F9-170DF3D3B11C}"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99CC06-F0BC-4236-B844-9D978C5D58AE}" type="presOf" srcId="{D9C417D1-C2F2-4F5C-B3B0-0300DBE974F2}" destId="{4994D192-CC7F-4FB7-9B52-B9676A9B2F1F}"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87B49F80-677A-4AB4-8513-15A40824D50B}" srcId="{F74E2776-067E-422A-8763-5CA852527945}" destId="{5F884BF7-5910-4AB3-AB84-17A31F873E32}" srcOrd="0" destOrd="0" parTransId="{639809D6-75A9-4612-A0BD-F2A10AA4CB3B}" sibTransId="{AB14BE4F-662B-47FA-932A-C2154133533B}"/>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0685C-5010-41D8-A4C6-A0D78C92B73E}">
      <dsp:nvSpPr>
        <dsp:cNvPr id="0" name=""/>
        <dsp:cNvSpPr/>
      </dsp:nvSpPr>
      <dsp:spPr>
        <a:xfrm>
          <a:off x="5344" y="347519"/>
          <a:ext cx="2048851" cy="432000"/>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Kanban Board</a:t>
          </a:r>
          <a:endParaRPr lang="en-US" sz="1500" kern="1200" dirty="0"/>
        </a:p>
      </dsp:txBody>
      <dsp:txXfrm>
        <a:off x="5344" y="347519"/>
        <a:ext cx="2048851" cy="432000"/>
      </dsp:txXfrm>
    </dsp:sp>
    <dsp:sp modelId="{A77C8D4A-F05A-4D09-AF7A-5857EB7923A8}">
      <dsp:nvSpPr>
        <dsp:cNvPr id="0" name=""/>
        <dsp:cNvSpPr/>
      </dsp:nvSpPr>
      <dsp:spPr>
        <a:xfrm>
          <a:off x="5344" y="779519"/>
          <a:ext cx="2048851" cy="3715400"/>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Split columns</a:t>
          </a:r>
          <a:endParaRPr lang="en-US" sz="1500" kern="1200" dirty="0"/>
        </a:p>
        <a:p>
          <a:pPr marL="114300" lvl="1" indent="-114300" algn="l" defTabSz="666750">
            <a:lnSpc>
              <a:spcPct val="90000"/>
            </a:lnSpc>
            <a:spcBef>
              <a:spcPct val="0"/>
            </a:spcBef>
            <a:spcAft>
              <a:spcPct val="15000"/>
            </a:spcAft>
            <a:buChar char="••"/>
          </a:pPr>
          <a:r>
            <a:rPr lang="en-US" sz="1500" kern="1200" dirty="0" smtClean="0"/>
            <a:t>Add/reorder</a:t>
          </a:r>
          <a:endParaRPr lang="en-US" sz="1500" kern="1200" dirty="0"/>
        </a:p>
        <a:p>
          <a:pPr marL="114300" lvl="1" indent="-114300" algn="l" defTabSz="666750">
            <a:lnSpc>
              <a:spcPct val="90000"/>
            </a:lnSpc>
            <a:spcBef>
              <a:spcPct val="0"/>
            </a:spcBef>
            <a:spcAft>
              <a:spcPct val="15000"/>
            </a:spcAft>
            <a:buChar char="••"/>
          </a:pPr>
          <a:r>
            <a:rPr lang="en-US" sz="1500" kern="1200" dirty="0" smtClean="0"/>
            <a:t>Swim lanes</a:t>
          </a:r>
          <a:endParaRPr lang="en-US" sz="1500" kern="1200" dirty="0"/>
        </a:p>
        <a:p>
          <a:pPr marL="114300" lvl="1" indent="-114300" algn="l" defTabSz="666750">
            <a:lnSpc>
              <a:spcPct val="90000"/>
            </a:lnSpc>
            <a:spcBef>
              <a:spcPct val="0"/>
            </a:spcBef>
            <a:spcAft>
              <a:spcPct val="15000"/>
            </a:spcAft>
            <a:buChar char="••"/>
          </a:pPr>
          <a:r>
            <a:rPr lang="en-US" sz="1500" kern="1200" dirty="0" smtClean="0"/>
            <a:t>Definition of done</a:t>
          </a:r>
          <a:endParaRPr lang="en-US" sz="1500" kern="1200" dirty="0"/>
        </a:p>
        <a:p>
          <a:pPr marL="114300" lvl="1" indent="-114300" algn="l" defTabSz="666750">
            <a:lnSpc>
              <a:spcPct val="90000"/>
            </a:lnSpc>
            <a:spcBef>
              <a:spcPct val="0"/>
            </a:spcBef>
            <a:spcAft>
              <a:spcPct val="15000"/>
            </a:spcAft>
            <a:buChar char="••"/>
          </a:pPr>
          <a:r>
            <a:rPr lang="en-US" sz="1500" kern="1200" dirty="0" smtClean="0"/>
            <a:t>Lead time</a:t>
          </a:r>
          <a:endParaRPr lang="en-US" sz="1500" kern="1200" dirty="0"/>
        </a:p>
        <a:p>
          <a:pPr marL="114300" lvl="1" indent="-114300" algn="l" defTabSz="666750">
            <a:lnSpc>
              <a:spcPct val="90000"/>
            </a:lnSpc>
            <a:spcBef>
              <a:spcPct val="0"/>
            </a:spcBef>
            <a:spcAft>
              <a:spcPct val="15000"/>
            </a:spcAft>
            <a:buChar char="••"/>
          </a:pPr>
          <a:r>
            <a:rPr lang="en-US" sz="1500" kern="1200" dirty="0" smtClean="0"/>
            <a:t>Custom fields</a:t>
          </a:r>
          <a:endParaRPr lang="en-US" sz="1500" kern="1200" dirty="0"/>
        </a:p>
        <a:p>
          <a:pPr marL="114300" lvl="1" indent="-114300" algn="l" defTabSz="666750">
            <a:lnSpc>
              <a:spcPct val="90000"/>
            </a:lnSpc>
            <a:spcBef>
              <a:spcPct val="0"/>
            </a:spcBef>
            <a:spcAft>
              <a:spcPct val="15000"/>
            </a:spcAft>
            <a:buChar char="••"/>
          </a:pPr>
          <a:r>
            <a:rPr lang="en-US" sz="1500" kern="1200" dirty="0" smtClean="0"/>
            <a:t>Tags</a:t>
          </a:r>
          <a:endParaRPr lang="en-US" sz="1500" kern="1200" dirty="0"/>
        </a:p>
        <a:p>
          <a:pPr marL="114300" lvl="1" indent="-114300" algn="l" defTabSz="666750">
            <a:lnSpc>
              <a:spcPct val="90000"/>
            </a:lnSpc>
            <a:spcBef>
              <a:spcPct val="0"/>
            </a:spcBef>
            <a:spcAft>
              <a:spcPct val="15000"/>
            </a:spcAft>
            <a:buChar char="••"/>
          </a:pPr>
          <a:r>
            <a:rPr lang="en-US" sz="1500" kern="1200" dirty="0" smtClean="0"/>
            <a:t>Inline editing</a:t>
          </a:r>
          <a:endParaRPr lang="en-US" sz="1500" kern="1200" dirty="0"/>
        </a:p>
      </dsp:txBody>
      <dsp:txXfrm>
        <a:off x="5344" y="779519"/>
        <a:ext cx="2048851" cy="3715400"/>
      </dsp:txXfrm>
    </dsp:sp>
    <dsp:sp modelId="{E70339EE-F2D3-4B00-9E42-F5910DB7C62D}">
      <dsp:nvSpPr>
        <dsp:cNvPr id="0" name=""/>
        <dsp:cNvSpPr/>
      </dsp:nvSpPr>
      <dsp:spPr>
        <a:xfrm>
          <a:off x="2341035" y="347519"/>
          <a:ext cx="2048851" cy="432000"/>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err="1" smtClean="0"/>
            <a:t>Taskboard</a:t>
          </a:r>
          <a:endParaRPr lang="en-US" sz="1500" kern="1200" dirty="0"/>
        </a:p>
      </dsp:txBody>
      <dsp:txXfrm>
        <a:off x="2341035" y="347519"/>
        <a:ext cx="2048851" cy="432000"/>
      </dsp:txXfrm>
    </dsp:sp>
    <dsp:sp modelId="{886B952B-48D9-49A2-B6CE-ABAA3C328DB7}">
      <dsp:nvSpPr>
        <dsp:cNvPr id="0" name=""/>
        <dsp:cNvSpPr/>
      </dsp:nvSpPr>
      <dsp:spPr>
        <a:xfrm>
          <a:off x="2341035" y="779519"/>
          <a:ext cx="2048851" cy="3715400"/>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Custom fields</a:t>
          </a:r>
          <a:endParaRPr lang="en-US" sz="1500" kern="1200" dirty="0"/>
        </a:p>
        <a:p>
          <a:pPr marL="114300" lvl="1" indent="-114300" algn="l" defTabSz="666750">
            <a:lnSpc>
              <a:spcPct val="90000"/>
            </a:lnSpc>
            <a:spcBef>
              <a:spcPct val="0"/>
            </a:spcBef>
            <a:spcAft>
              <a:spcPct val="15000"/>
            </a:spcAft>
            <a:buChar char="••"/>
          </a:pPr>
          <a:r>
            <a:rPr lang="en-US" sz="1500" kern="1200" dirty="0" smtClean="0"/>
            <a:t>Tags</a:t>
          </a:r>
          <a:endParaRPr lang="en-US" sz="1500" kern="1200" dirty="0"/>
        </a:p>
        <a:p>
          <a:pPr marL="114300" lvl="1" indent="-114300" algn="l" defTabSz="666750">
            <a:lnSpc>
              <a:spcPct val="90000"/>
            </a:lnSpc>
            <a:spcBef>
              <a:spcPct val="0"/>
            </a:spcBef>
            <a:spcAft>
              <a:spcPct val="15000"/>
            </a:spcAft>
            <a:buChar char="••"/>
          </a:pPr>
          <a:r>
            <a:rPr lang="en-US" sz="1500" kern="1200" dirty="0" smtClean="0"/>
            <a:t>Bugs on the </a:t>
          </a:r>
          <a:r>
            <a:rPr lang="en-US" sz="1500" kern="1200" dirty="0" err="1" smtClean="0"/>
            <a:t>taskboard</a:t>
          </a:r>
          <a:endParaRPr lang="en-US" sz="1500" kern="1200" dirty="0"/>
        </a:p>
        <a:p>
          <a:pPr marL="114300" lvl="1" indent="-114300" algn="l" defTabSz="666750">
            <a:lnSpc>
              <a:spcPct val="90000"/>
            </a:lnSpc>
            <a:spcBef>
              <a:spcPct val="0"/>
            </a:spcBef>
            <a:spcAft>
              <a:spcPct val="15000"/>
            </a:spcAft>
            <a:buChar char="••"/>
          </a:pPr>
          <a:r>
            <a:rPr lang="en-US" sz="1500" kern="1200" dirty="0" smtClean="0"/>
            <a:t>Inline editing</a:t>
          </a:r>
          <a:endParaRPr lang="en-US" sz="1500" kern="1200" dirty="0"/>
        </a:p>
        <a:p>
          <a:pPr marL="114300" lvl="1" indent="-114300" algn="l" defTabSz="666750">
            <a:lnSpc>
              <a:spcPct val="90000"/>
            </a:lnSpc>
            <a:spcBef>
              <a:spcPct val="0"/>
            </a:spcBef>
            <a:spcAft>
              <a:spcPct val="15000"/>
            </a:spcAft>
            <a:buChar char="••"/>
          </a:pPr>
          <a:r>
            <a:rPr lang="en-US" sz="1500" kern="1200" dirty="0" smtClean="0"/>
            <a:t>Reordering</a:t>
          </a:r>
          <a:endParaRPr lang="en-US" sz="1500" kern="1200" dirty="0"/>
        </a:p>
        <a:p>
          <a:pPr marL="114300" lvl="1" indent="-114300" algn="l" defTabSz="666750">
            <a:lnSpc>
              <a:spcPct val="90000"/>
            </a:lnSpc>
            <a:spcBef>
              <a:spcPct val="0"/>
            </a:spcBef>
            <a:spcAft>
              <a:spcPct val="15000"/>
            </a:spcAft>
            <a:buChar char="••"/>
          </a:pPr>
          <a:r>
            <a:rPr lang="en-US" sz="1500" kern="1200" dirty="0" err="1" smtClean="0"/>
            <a:t>Unparented</a:t>
          </a:r>
          <a:r>
            <a:rPr lang="en-US" sz="1500" kern="1200" dirty="0" smtClean="0"/>
            <a:t> tasks</a:t>
          </a:r>
          <a:endParaRPr lang="en-US" sz="1500" kern="1200" dirty="0"/>
        </a:p>
      </dsp:txBody>
      <dsp:txXfrm>
        <a:off x="2341035" y="779519"/>
        <a:ext cx="2048851" cy="3715400"/>
      </dsp:txXfrm>
    </dsp:sp>
    <dsp:sp modelId="{46200CC7-9865-431A-8165-EA89C77F1314}">
      <dsp:nvSpPr>
        <dsp:cNvPr id="0" name=""/>
        <dsp:cNvSpPr/>
      </dsp:nvSpPr>
      <dsp:spPr>
        <a:xfrm>
          <a:off x="4676725" y="347519"/>
          <a:ext cx="2048851" cy="432000"/>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Version Control</a:t>
          </a:r>
          <a:endParaRPr lang="en-US" sz="1500" kern="1200" dirty="0"/>
        </a:p>
      </dsp:txBody>
      <dsp:txXfrm>
        <a:off x="4676725" y="347519"/>
        <a:ext cx="2048851" cy="432000"/>
      </dsp:txXfrm>
    </dsp:sp>
    <dsp:sp modelId="{12418915-6633-4861-8421-93DD961D4B6C}">
      <dsp:nvSpPr>
        <dsp:cNvPr id="0" name=""/>
        <dsp:cNvSpPr/>
      </dsp:nvSpPr>
      <dsp:spPr>
        <a:xfrm>
          <a:off x="4676725" y="779519"/>
          <a:ext cx="2048851" cy="3715400"/>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Pull request improvements</a:t>
          </a:r>
          <a:endParaRPr lang="en-US" sz="1500" kern="1200" dirty="0"/>
        </a:p>
        <a:p>
          <a:pPr marL="114300" lvl="1" indent="-114300" algn="l" defTabSz="666750">
            <a:lnSpc>
              <a:spcPct val="90000"/>
            </a:lnSpc>
            <a:spcBef>
              <a:spcPct val="0"/>
            </a:spcBef>
            <a:spcAft>
              <a:spcPct val="15000"/>
            </a:spcAft>
            <a:buChar char="••"/>
          </a:pPr>
          <a:r>
            <a:rPr lang="en-US" sz="1500" kern="1200" dirty="0" smtClean="0"/>
            <a:t>APIs for adding/updating files</a:t>
          </a:r>
          <a:endParaRPr lang="en-US" sz="1500" kern="1200" dirty="0"/>
        </a:p>
        <a:p>
          <a:pPr marL="114300" lvl="1" indent="-114300" algn="l" defTabSz="666750">
            <a:lnSpc>
              <a:spcPct val="90000"/>
            </a:lnSpc>
            <a:spcBef>
              <a:spcPct val="0"/>
            </a:spcBef>
            <a:spcAft>
              <a:spcPct val="15000"/>
            </a:spcAft>
            <a:buChar char="••"/>
          </a:pPr>
          <a:r>
            <a:rPr lang="en-US" sz="1500" kern="1200" dirty="0" smtClean="0"/>
            <a:t>Quick code editing</a:t>
          </a:r>
          <a:endParaRPr lang="en-US" sz="1500" kern="1200" dirty="0"/>
        </a:p>
        <a:p>
          <a:pPr marL="114300" lvl="1" indent="-114300" algn="l" defTabSz="666750">
            <a:lnSpc>
              <a:spcPct val="90000"/>
            </a:lnSpc>
            <a:spcBef>
              <a:spcPct val="0"/>
            </a:spcBef>
            <a:spcAft>
              <a:spcPct val="15000"/>
            </a:spcAft>
            <a:buChar char="••"/>
          </a:pPr>
          <a:r>
            <a:rPr lang="en-US" sz="1500" kern="1200" dirty="0" smtClean="0"/>
            <a:t>Preview markdown and HTML files in Code Explorer</a:t>
          </a:r>
          <a:endParaRPr lang="en-US" sz="1500" kern="1200" dirty="0"/>
        </a:p>
      </dsp:txBody>
      <dsp:txXfrm>
        <a:off x="4676725" y="779519"/>
        <a:ext cx="2048851" cy="3715400"/>
      </dsp:txXfrm>
    </dsp:sp>
    <dsp:sp modelId="{DC6572FA-1672-4709-8657-180B90C2E536}">
      <dsp:nvSpPr>
        <dsp:cNvPr id="0" name=""/>
        <dsp:cNvSpPr/>
      </dsp:nvSpPr>
      <dsp:spPr>
        <a:xfrm>
          <a:off x="7012416" y="347519"/>
          <a:ext cx="2048851" cy="432000"/>
        </a:xfrm>
        <a:prstGeom prst="rect">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Backlog / Work Items</a:t>
          </a:r>
          <a:endParaRPr lang="en-US" sz="1500" kern="1200" dirty="0"/>
        </a:p>
      </dsp:txBody>
      <dsp:txXfrm>
        <a:off x="7012416" y="347519"/>
        <a:ext cx="2048851" cy="432000"/>
      </dsp:txXfrm>
    </dsp:sp>
    <dsp:sp modelId="{AD41868E-6944-4567-A4DA-389B36E1146D}">
      <dsp:nvSpPr>
        <dsp:cNvPr id="0" name=""/>
        <dsp:cNvSpPr/>
      </dsp:nvSpPr>
      <dsp:spPr>
        <a:xfrm>
          <a:off x="7012416" y="779519"/>
          <a:ext cx="2048851" cy="3715400"/>
        </a:xfrm>
        <a:prstGeom prst="rect">
          <a:avLst/>
        </a:prstGeom>
        <a:solidFill>
          <a:schemeClr val="accent5">
            <a:tint val="40000"/>
            <a:alpha val="90000"/>
            <a:hueOff val="0"/>
            <a:satOff val="0"/>
            <a:lumOff val="0"/>
            <a:alphaOff val="0"/>
          </a:schemeClr>
        </a:solidFill>
        <a:ln w="1079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Hierarchical reordering</a:t>
          </a:r>
          <a:endParaRPr lang="en-US" sz="1500" kern="1200" dirty="0"/>
        </a:p>
        <a:p>
          <a:pPr marL="114300" lvl="1" indent="-114300" algn="l" defTabSz="666750">
            <a:lnSpc>
              <a:spcPct val="90000"/>
            </a:lnSpc>
            <a:spcBef>
              <a:spcPct val="0"/>
            </a:spcBef>
            <a:spcAft>
              <a:spcPct val="15000"/>
            </a:spcAft>
            <a:buChar char="••"/>
          </a:pPr>
          <a:r>
            <a:rPr lang="en-US" sz="1500" kern="1200" dirty="0" err="1" smtClean="0"/>
            <a:t>Reparenting</a:t>
          </a:r>
          <a:endParaRPr lang="en-US" sz="1500" kern="1200" dirty="0"/>
        </a:p>
        <a:p>
          <a:pPr marL="114300" lvl="1" indent="-114300" algn="l" defTabSz="666750">
            <a:lnSpc>
              <a:spcPct val="90000"/>
            </a:lnSpc>
            <a:spcBef>
              <a:spcPct val="0"/>
            </a:spcBef>
            <a:spcAft>
              <a:spcPct val="15000"/>
            </a:spcAft>
            <a:buChar char="••"/>
          </a:pPr>
          <a:r>
            <a:rPr lang="en-US" sz="1500" kern="1200" dirty="0" smtClean="0"/>
            <a:t>Filtering on backlogs &amp; queries</a:t>
          </a:r>
          <a:endParaRPr lang="en-US" sz="1500" kern="1200" dirty="0"/>
        </a:p>
        <a:p>
          <a:pPr marL="114300" lvl="1" indent="-114300" algn="l" defTabSz="666750">
            <a:lnSpc>
              <a:spcPct val="90000"/>
            </a:lnSpc>
            <a:spcBef>
              <a:spcPct val="0"/>
            </a:spcBef>
            <a:spcAft>
              <a:spcPct val="15000"/>
            </a:spcAft>
            <a:buChar char="••"/>
          </a:pPr>
          <a:r>
            <a:rPr lang="en-US" sz="1500" kern="1200" dirty="0" smtClean="0"/>
            <a:t>Sharing personal queries</a:t>
          </a:r>
          <a:endParaRPr lang="en-US" sz="1500" kern="1200" dirty="0"/>
        </a:p>
      </dsp:txBody>
      <dsp:txXfrm>
        <a:off x="7012416" y="779519"/>
        <a:ext cx="2048851" cy="3715400"/>
      </dsp:txXfrm>
    </dsp:sp>
    <dsp:sp modelId="{5570501A-879D-4D78-B7A0-07793EAC4D50}">
      <dsp:nvSpPr>
        <dsp:cNvPr id="0" name=""/>
        <dsp:cNvSpPr/>
      </dsp:nvSpPr>
      <dsp:spPr>
        <a:xfrm>
          <a:off x="9348106" y="347519"/>
          <a:ext cx="2048851" cy="432000"/>
        </a:xfrm>
        <a:prstGeom prst="rect">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Other</a:t>
          </a:r>
          <a:endParaRPr lang="en-US" sz="1500" kern="1200" dirty="0"/>
        </a:p>
      </dsp:txBody>
      <dsp:txXfrm>
        <a:off x="9348106" y="347519"/>
        <a:ext cx="2048851" cy="432000"/>
      </dsp:txXfrm>
    </dsp:sp>
    <dsp:sp modelId="{0E9FAEA5-68F6-4B08-8D98-7847CBAB5584}">
      <dsp:nvSpPr>
        <dsp:cNvPr id="0" name=""/>
        <dsp:cNvSpPr/>
      </dsp:nvSpPr>
      <dsp:spPr>
        <a:xfrm>
          <a:off x="9348106" y="779519"/>
          <a:ext cx="2048851" cy="3715400"/>
        </a:xfrm>
        <a:prstGeom prst="rect">
          <a:avLst/>
        </a:prstGeom>
        <a:solidFill>
          <a:schemeClr val="accent6">
            <a:tint val="40000"/>
            <a:alpha val="90000"/>
            <a:hueOff val="0"/>
            <a:satOff val="0"/>
            <a:lumOff val="0"/>
            <a:alphaOff val="0"/>
          </a:schemeClr>
        </a:solidFill>
        <a:ln w="10795"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Project Welcome pages</a:t>
          </a:r>
          <a:endParaRPr lang="en-US" sz="1500" kern="1200" dirty="0"/>
        </a:p>
        <a:p>
          <a:pPr marL="114300" lvl="1" indent="-114300" algn="l" defTabSz="666750">
            <a:lnSpc>
              <a:spcPct val="90000"/>
            </a:lnSpc>
            <a:spcBef>
              <a:spcPct val="0"/>
            </a:spcBef>
            <a:spcAft>
              <a:spcPct val="15000"/>
            </a:spcAft>
            <a:buChar char="••"/>
          </a:pPr>
          <a:r>
            <a:rPr lang="en-US" sz="1500" kern="1200" dirty="0" smtClean="0"/>
            <a:t>Basic license upgraded</a:t>
          </a:r>
          <a:endParaRPr lang="en-US" sz="1500" kern="1200" dirty="0"/>
        </a:p>
        <a:p>
          <a:pPr marL="114300" lvl="1" indent="-114300" algn="l" defTabSz="666750">
            <a:lnSpc>
              <a:spcPct val="90000"/>
            </a:lnSpc>
            <a:spcBef>
              <a:spcPct val="0"/>
            </a:spcBef>
            <a:spcAft>
              <a:spcPct val="15000"/>
            </a:spcAft>
            <a:buChar char="••"/>
          </a:pPr>
          <a:r>
            <a:rPr lang="en-US" sz="1500" kern="1200" dirty="0" smtClean="0"/>
            <a:t>Identity control and avatars</a:t>
          </a:r>
          <a:endParaRPr lang="en-US" sz="1500" kern="1200" dirty="0"/>
        </a:p>
        <a:p>
          <a:pPr marL="114300" lvl="1" indent="-114300" algn="l" defTabSz="666750">
            <a:lnSpc>
              <a:spcPct val="90000"/>
            </a:lnSpc>
            <a:spcBef>
              <a:spcPct val="0"/>
            </a:spcBef>
            <a:spcAft>
              <a:spcPct val="15000"/>
            </a:spcAft>
            <a:buChar char="••"/>
          </a:pPr>
          <a:r>
            <a:rPr lang="en-US" sz="1500" kern="1200" dirty="0" smtClean="0"/>
            <a:t>Longer trend charts</a:t>
          </a:r>
          <a:endParaRPr lang="en-US" sz="1500" kern="1200" dirty="0"/>
        </a:p>
        <a:p>
          <a:pPr marL="114300" lvl="1" indent="-114300" algn="l" defTabSz="666750">
            <a:lnSpc>
              <a:spcPct val="90000"/>
            </a:lnSpc>
            <a:spcBef>
              <a:spcPct val="0"/>
            </a:spcBef>
            <a:spcAft>
              <a:spcPct val="15000"/>
            </a:spcAft>
            <a:buChar char="••"/>
          </a:pPr>
          <a:r>
            <a:rPr lang="en-US" sz="1500" kern="1200" dirty="0" smtClean="0"/>
            <a:t>WIT REST API updates</a:t>
          </a:r>
          <a:endParaRPr lang="en-US" sz="1500" kern="1200" dirty="0"/>
        </a:p>
        <a:p>
          <a:pPr marL="114300" lvl="1" indent="-114300" algn="l" defTabSz="666750">
            <a:lnSpc>
              <a:spcPct val="90000"/>
            </a:lnSpc>
            <a:spcBef>
              <a:spcPct val="0"/>
            </a:spcBef>
            <a:spcAft>
              <a:spcPct val="15000"/>
            </a:spcAft>
            <a:buChar char="••"/>
          </a:pPr>
          <a:r>
            <a:rPr lang="en-US" sz="1500" kern="1200" dirty="0" smtClean="0"/>
            <a:t>Assign multiple to test suites</a:t>
          </a:r>
          <a:endParaRPr lang="en-US" sz="1500" kern="1200" dirty="0"/>
        </a:p>
        <a:p>
          <a:pPr marL="114300" lvl="1" indent="-114300" algn="l" defTabSz="666750">
            <a:lnSpc>
              <a:spcPct val="90000"/>
            </a:lnSpc>
            <a:spcBef>
              <a:spcPct val="0"/>
            </a:spcBef>
            <a:spcAft>
              <a:spcPct val="15000"/>
            </a:spcAft>
            <a:buChar char="••"/>
          </a:pPr>
          <a:r>
            <a:rPr lang="en-US" sz="1500" kern="1200" dirty="0" smtClean="0"/>
            <a:t>Team Project rename</a:t>
          </a:r>
          <a:endParaRPr lang="en-US" sz="1500" kern="1200" dirty="0"/>
        </a:p>
        <a:p>
          <a:pPr marL="114300" lvl="1" indent="-114300" algn="l" defTabSz="666750">
            <a:lnSpc>
              <a:spcPct val="90000"/>
            </a:lnSpc>
            <a:spcBef>
              <a:spcPct val="0"/>
            </a:spcBef>
            <a:spcAft>
              <a:spcPct val="15000"/>
            </a:spcAft>
            <a:buChar char="••"/>
          </a:pPr>
          <a:r>
            <a:rPr lang="en-US" sz="1500" kern="1200" dirty="0" smtClean="0"/>
            <a:t>TFS Build </a:t>
          </a:r>
          <a:r>
            <a:rPr lang="en-US" sz="1500" kern="1200" dirty="0" err="1" smtClean="0"/>
            <a:t>vNext</a:t>
          </a:r>
          <a:endParaRPr lang="en-US" sz="1500" kern="1200" dirty="0"/>
        </a:p>
      </dsp:txBody>
      <dsp:txXfrm>
        <a:off x="9348106" y="779519"/>
        <a:ext cx="2048851" cy="3715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bg1"/>
              </a:solidFill>
            </a:rPr>
            <a:t>Consume APIs</a:t>
          </a:r>
          <a:endParaRPr lang="en-US" sz="3000" kern="1200" dirty="0">
            <a:solidFill>
              <a:schemeClr val="bg1"/>
            </a:solidFill>
          </a:endParaRP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Authentication, </a:t>
          </a:r>
          <a:br>
            <a:rPr lang="en-US" sz="1400" kern="1200" dirty="0" smtClean="0">
              <a:solidFill>
                <a:schemeClr val="tx2"/>
              </a:solidFill>
            </a:rPr>
          </a:br>
          <a:r>
            <a:rPr lang="en-US" sz="1400" kern="1200" dirty="0" smtClean="0">
              <a:solidFill>
                <a:schemeClr val="tx2"/>
              </a:solidFill>
            </a:rPr>
            <a:t>built-in to mobile and web SDKs</a:t>
          </a:r>
          <a:endParaRPr lang="en-US" sz="1400" kern="1200" dirty="0">
            <a:solidFill>
              <a:schemeClr val="tx2"/>
            </a:solidFill>
          </a:endParaRP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SSO, </a:t>
          </a:r>
          <a:br>
            <a:rPr lang="en-US" sz="1400" kern="1200" dirty="0" smtClean="0">
              <a:solidFill>
                <a:schemeClr val="tx2"/>
              </a:solidFill>
            </a:rPr>
          </a:br>
          <a:r>
            <a:rPr lang="en-US" sz="1400" kern="1200" dirty="0" smtClean="0">
              <a:solidFill>
                <a:schemeClr val="tx2"/>
              </a:solidFill>
            </a:rPr>
            <a:t>handled by server</a:t>
          </a:r>
          <a:endParaRPr lang="en-US" sz="1400" kern="1200" dirty="0">
            <a:solidFill>
              <a:schemeClr val="tx2"/>
            </a:solidFill>
          </a:endParaRP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SDK generation</a:t>
          </a:r>
          <a:endParaRPr lang="en-US" sz="1400" kern="1200" dirty="0">
            <a:solidFill>
              <a:schemeClr val="tx2"/>
            </a:solidFill>
          </a:endParaRP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API discovery</a:t>
          </a:r>
          <a:endParaRPr lang="en-US" sz="1400" kern="1200" dirty="0">
            <a:solidFill>
              <a:schemeClr val="tx2"/>
            </a:solidFill>
          </a:endParaRP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Gallery – public &amp; organization</a:t>
          </a:r>
          <a:endParaRPr lang="en-US" sz="1400" kern="1200" dirty="0">
            <a:solidFill>
              <a:schemeClr val="tx2"/>
            </a:solidFill>
          </a:endParaRP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bg1"/>
              </a:solidFill>
            </a:rPr>
            <a:t>Build your API</a:t>
          </a:r>
          <a:endParaRPr lang="en-US" sz="3000" kern="1200" dirty="0">
            <a:solidFill>
              <a:schemeClr val="bg1"/>
            </a:solidFill>
          </a:endParaRP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Web Apps++: Bring you API as is in your language of choice</a:t>
          </a:r>
          <a:endParaRPr lang="en-US" sz="1400" kern="1200" dirty="0">
            <a:solidFill>
              <a:schemeClr val="tx2"/>
            </a:solidFill>
          </a:endParaRP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Simple access control</a:t>
          </a:r>
          <a:endParaRPr lang="en-US" sz="1400" kern="1200" dirty="0">
            <a:solidFill>
              <a:schemeClr val="tx2"/>
            </a:solidFill>
          </a:endParaRP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SSO</a:t>
          </a:r>
          <a:endParaRPr lang="en-US" sz="1400" kern="1200" dirty="0">
            <a:solidFill>
              <a:schemeClr val="tx2"/>
            </a:solidFill>
          </a:endParaRP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Metadata contract</a:t>
          </a:r>
          <a:endParaRPr lang="en-US" sz="1400" kern="1200" dirty="0">
            <a:solidFill>
              <a:schemeClr val="tx2"/>
            </a:solidFill>
          </a:endParaRP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Microservice style</a:t>
          </a:r>
          <a:endParaRPr lang="en-US" sz="1400" kern="1200" dirty="0">
            <a:solidFill>
              <a:schemeClr val="tx2"/>
            </a:solidFill>
          </a:endParaRP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Expose enterprise APIs</a:t>
          </a:r>
          <a:endParaRPr lang="en-US" sz="1400" kern="1200" dirty="0">
            <a:solidFill>
              <a:schemeClr val="tx2"/>
            </a:solidFill>
          </a:endParaRP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8/24/2015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azure.microsoft.com/services/expressroute/" TargetMode="External"/><Relationship Id="rId3" Type="http://schemas.openxmlformats.org/officeDocument/2006/relationships/hyperlink" Target="http://azure.microsoft.com/en-us/documentation/articles/app-service-web-overview/" TargetMode="External"/><Relationship Id="rId7" Type="http://schemas.openxmlformats.org/officeDocument/2006/relationships/hyperlink" Target="https://msdn.microsoft.com/library/azure/dn133795.aspx"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azure.microsoft.com/en-us/documentation/articles/app-service-logic-what-are-logic-apps/" TargetMode="External"/><Relationship Id="rId5" Type="http://schemas.openxmlformats.org/officeDocument/2006/relationships/hyperlink" Target="http://azure.microsoft.com/en-us/documentation/articles/app-service-api-apps-why-best-platform/" TargetMode="External"/><Relationship Id="rId4" Type="http://schemas.openxmlformats.org/officeDocument/2006/relationships/hyperlink" Target="http://azure.microsoft.com/en-us/documentation/articles/app-service-mobile-value-prop-preview/"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popular offering is Web Apps…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2672979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4257306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25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There are already more than 50 API connectors and</a:t>
            </a:r>
            <a:r>
              <a:rPr lang="en-US" baseline="0" dirty="0" smtClean="0"/>
              <a:t> more added all the time!</a:t>
            </a: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916300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197160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Summarize earlier slide</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2772222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Mobile Service easily connects to SQL Database</a:t>
            </a:r>
          </a:p>
          <a:p>
            <a:pPr marL="171450" indent="-171450">
              <a:buFontTx/>
              <a:buChar char="•"/>
            </a:pPr>
            <a:r>
              <a:rPr lang="en-US" baseline="0" dirty="0" smtClean="0"/>
              <a:t>SQL offers rich querying and indexing capabilities</a:t>
            </a:r>
          </a:p>
          <a:p>
            <a:pPr marL="171450" indent="-171450">
              <a:buFontTx/>
              <a:buChar char="•"/>
            </a:pPr>
            <a:r>
              <a:rPr lang="en-US" baseline="0" dirty="0" smtClean="0"/>
              <a:t>Dynamic Schematization means you don’t have to be a DBA and manage schema</a:t>
            </a:r>
          </a:p>
          <a:p>
            <a:pPr marL="171450" indent="-171450">
              <a:buFontTx/>
              <a:buChar char="•"/>
            </a:pPr>
            <a:r>
              <a:rPr lang="en-US" baseline="0" dirty="0" smtClean="0"/>
              <a:t>Data can be managed in:</a:t>
            </a:r>
          </a:p>
          <a:p>
            <a:pPr marL="628650" lvl="1" indent="-171450">
              <a:buFontTx/>
              <a:buChar char="•"/>
            </a:pPr>
            <a:r>
              <a:rPr lang="en-US" baseline="0" dirty="0" smtClean="0"/>
              <a:t>Azure Portal (read and delete data)</a:t>
            </a:r>
          </a:p>
          <a:p>
            <a:pPr marL="628650" lvl="1" indent="-171450">
              <a:buFontTx/>
              <a:buChar char="•"/>
            </a:pPr>
            <a:r>
              <a:rPr lang="en-US" baseline="0" dirty="0" smtClean="0"/>
              <a:t>SQL Portal (Silverlight)</a:t>
            </a:r>
          </a:p>
          <a:p>
            <a:pPr marL="628650" lvl="1" indent="-171450">
              <a:buFontTx/>
              <a:buChar char="•"/>
            </a:pPr>
            <a:r>
              <a:rPr lang="en-US" baseline="0" dirty="0" smtClean="0"/>
              <a:t>SQL Management Studio (windows)</a:t>
            </a:r>
          </a:p>
          <a:p>
            <a:pPr marL="628650" lvl="1" indent="-171450">
              <a:buFontTx/>
              <a:buChar char="•"/>
            </a:pPr>
            <a:r>
              <a:rPr lang="en-US" baseline="0" dirty="0" smtClean="0"/>
              <a:t>REST API (used by SDKs)</a:t>
            </a:r>
          </a:p>
          <a:p>
            <a:pPr marL="628650" lvl="1" indent="-171450">
              <a:buFontTx/>
              <a:buChar char="•"/>
            </a:pPr>
            <a:r>
              <a:rPr lang="en-US" baseline="0" dirty="0" smtClean="0"/>
              <a:t>Azure CLI tools</a:t>
            </a:r>
          </a:p>
          <a:p>
            <a:pPr marL="628650" lvl="1" indent="-171450">
              <a:buFontTx/>
              <a:buChar char="•"/>
            </a:pPr>
            <a:r>
              <a:rPr lang="en-US" baseline="0" dirty="0" smtClean="0"/>
              <a:t>SQL CLI (Node module)</a:t>
            </a:r>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1714008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Node backend generates</a:t>
            </a:r>
            <a:r>
              <a:rPr lang="en-US" baseline="0" dirty="0" smtClean="0"/>
              <a:t> Node scripts for each table action</a:t>
            </a:r>
          </a:p>
          <a:p>
            <a:pPr marL="171450" indent="-171450">
              <a:buFontTx/>
              <a:buChar char="•"/>
            </a:pPr>
            <a:r>
              <a:rPr lang="en-US" baseline="0" dirty="0" smtClean="0"/>
              <a:t>Scripts intercept CRUD requests</a:t>
            </a:r>
          </a:p>
          <a:p>
            <a:pPr marL="171450" indent="-171450">
              <a:buFontTx/>
              <a:buChar char="•"/>
            </a:pPr>
            <a:r>
              <a:rPr lang="en-US" baseline="0" dirty="0" smtClean="0"/>
              <a:t>Pass to SQL by default</a:t>
            </a:r>
          </a:p>
          <a:p>
            <a:pPr marL="171450" indent="-171450">
              <a:buFontTx/>
              <a:buChar char="•"/>
            </a:pPr>
            <a:r>
              <a:rPr lang="en-US" baseline="0" dirty="0" smtClean="0"/>
              <a:t>Custom logic added here</a:t>
            </a:r>
          </a:p>
          <a:p>
            <a:pPr marL="171450" indent="-171450">
              <a:buFontTx/>
              <a:buChar char="•"/>
            </a:pPr>
            <a:r>
              <a:rPr lang="en-US" baseline="0" dirty="0" smtClean="0"/>
              <a:t>Edit in portal (NODE)</a:t>
            </a:r>
          </a:p>
          <a:p>
            <a:pPr marL="171450" indent="-171450">
              <a:buFontTx/>
              <a:buChar char="•"/>
            </a:pPr>
            <a:r>
              <a:rPr lang="en-US" baseline="0" dirty="0" smtClean="0"/>
              <a:t>.NET Backend creates Visual Studio project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3983556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All scripts so far tied to a table action</a:t>
            </a:r>
          </a:p>
          <a:p>
            <a:pPr marL="171450" indent="-171450">
              <a:buFontTx/>
              <a:buChar char="•"/>
            </a:pPr>
            <a:r>
              <a:rPr lang="en-US" baseline="0" dirty="0" smtClean="0"/>
              <a:t>Custom APIs are non-table based endpoints</a:t>
            </a:r>
          </a:p>
          <a:p>
            <a:pPr marL="171450" indent="-171450">
              <a:buFontTx/>
              <a:buChar char="•"/>
            </a:pPr>
            <a:r>
              <a:rPr lang="en-US" baseline="0" dirty="0" smtClean="0"/>
              <a:t>Script functionality for normal HTTP methods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1399850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An App Service Environment provides a fully isolated and dedicated environment for securely running all of your apps including </a:t>
            </a:r>
            <a:r>
              <a:rPr lang="en-US" sz="1000" dirty="0" smtClean="0">
                <a:hlinkClick r:id="rId3"/>
              </a:rPr>
              <a:t>Web Apps</a:t>
            </a:r>
            <a:r>
              <a:rPr lang="en-US" sz="1000" dirty="0" smtClean="0"/>
              <a:t>, </a:t>
            </a:r>
            <a:r>
              <a:rPr lang="en-US" sz="1000" dirty="0" smtClean="0">
                <a:hlinkClick r:id="rId4"/>
              </a:rPr>
              <a:t>Mobile Apps</a:t>
            </a:r>
            <a:r>
              <a:rPr lang="en-US" sz="1000" dirty="0" smtClean="0"/>
              <a:t>, </a:t>
            </a:r>
            <a:r>
              <a:rPr lang="en-US" sz="1000" dirty="0" smtClean="0">
                <a:hlinkClick r:id="rId5"/>
              </a:rPr>
              <a:t>API Apps</a:t>
            </a:r>
            <a:r>
              <a:rPr lang="en-US" sz="1000" dirty="0" smtClean="0"/>
              <a:t> and </a:t>
            </a:r>
            <a:r>
              <a:rPr lang="en-US" sz="1000" dirty="0" smtClean="0">
                <a:hlinkClick r:id="rId6"/>
              </a:rPr>
              <a:t>Logic Apps</a:t>
            </a:r>
            <a:r>
              <a:rPr lang="en-US" sz="1000" dirty="0" smtClean="0"/>
              <a:t>. An App Service Environment is always created inside of a regional virtual network. This enables apps to securely connect to other endpoints accessible only inside of a virtual network, including endpoints connected via </a:t>
            </a:r>
            <a:r>
              <a:rPr lang="en-US" sz="1000" dirty="0" smtClean="0">
                <a:hlinkClick r:id="rId7"/>
              </a:rPr>
              <a:t>Site-to-Site</a:t>
            </a:r>
            <a:r>
              <a:rPr lang="en-US" sz="1000" dirty="0" smtClean="0"/>
              <a:t> and </a:t>
            </a:r>
            <a:r>
              <a:rPr lang="en-US" sz="1000" dirty="0" smtClean="0">
                <a:hlinkClick r:id="rId8"/>
              </a:rPr>
              <a:t>ExpressRoute</a:t>
            </a:r>
            <a:r>
              <a:rPr lang="en-US" sz="1000" dirty="0" smtClean="0"/>
              <a:t> connections. It also enables an App Service Environment to be secured behind upstream appliances, firewalls and network SaaS providers.</a:t>
            </a:r>
          </a:p>
          <a:p>
            <a:r>
              <a:rPr lang="en-US" sz="1000" dirty="0" smtClean="0"/>
              <a:t>Apps running in an App Service Environment also have even more scaling options, including the ability to run on up to fifty (50) compute instances and the new P4 compute resource.</a:t>
            </a:r>
          </a:p>
          <a:p>
            <a:endParaRPr lang="en-US" sz="1000"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4042012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r>
              <a:rPr lang="en-US" baseline="0" dirty="0" smtClean="0"/>
              <a:t>Explain how ASE differ from multi-tenant App Service using App Service Plan.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1400615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8/24/2015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year, we collapsed the Visual Studio Premium</a:t>
            </a:r>
            <a:r>
              <a:rPr lang="en-US" baseline="0" dirty="0" smtClean="0"/>
              <a:t> and Ultimate products into Visual Studio Enterprise. If you have always wanted to be able to use one of the cool features in Ultimate, hopefully now you can. And, if you’ve always had Ultimate, not it’s just a lot cheaper!</a:t>
            </a:r>
            <a:endParaRPr lang="en-US" dirty="0"/>
          </a:p>
        </p:txBody>
      </p:sp>
      <p:sp>
        <p:nvSpPr>
          <p:cNvPr id="4" name="Slide Number Placeholder 3"/>
          <p:cNvSpPr>
            <a:spLocks noGrp="1"/>
          </p:cNvSpPr>
          <p:nvPr>
            <p:ph type="sldNum" sz="quarter" idx="10"/>
          </p:nvPr>
        </p:nvSpPr>
        <p:spPr/>
        <p:txBody>
          <a:bodyPr/>
          <a:lstStyle/>
          <a:p>
            <a:fld id="{8C78753C-3392-418D-849A-2BEF7D75C5B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154115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there are changes to several of the features, during our demonstrations and within the hands-on labs, we’ll be highlighting a few of those features that are brand new or have undergone significant changes.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solidFill>
                  <a:prstClr val="black"/>
                </a:solidFill>
              </a:rPr>
              <a:pPr/>
              <a:t>8/24/2015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27528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also continue to invest heavily in our Team Foundation Server and Visual Studio Online service. We’ve added numerous capabilities to our agile tooling like swim lanes on the Kanban board, but we also continue to make a more enterprise-friendly </a:t>
            </a:r>
            <a:r>
              <a:rPr lang="en-US" baseline="0" dirty="0" err="1" smtClean="0"/>
              <a:t>Git</a:t>
            </a:r>
            <a:r>
              <a:rPr lang="en-US" baseline="0" dirty="0" smtClean="0"/>
              <a:t> and build out a strong DevOps story.</a:t>
            </a:r>
            <a:endParaRPr lang="en-US" dirty="0"/>
          </a:p>
        </p:txBody>
      </p:sp>
      <p:sp>
        <p:nvSpPr>
          <p:cNvPr id="4" name="Slide Number Placeholder 3"/>
          <p:cNvSpPr>
            <a:spLocks noGrp="1"/>
          </p:cNvSpPr>
          <p:nvPr>
            <p:ph type="sldNum" sz="quarter" idx="10"/>
          </p:nvPr>
        </p:nvSpPr>
        <p:spPr/>
        <p:txBody>
          <a:bodyPr/>
          <a:lstStyle/>
          <a:p>
            <a:fld id="{CF168AB0-29A5-4479-8AAF-C28AA501B3A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4252886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8998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089856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smtClean="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11991426"/>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74739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67068665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184062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9447306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2138916"/>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1351445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050159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24-08-2015</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24-08-2015</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8/24/2015</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390056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a:prstGeom prst="rect">
            <a:avLst/>
          </a:prstGeo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269243" y="289514"/>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65901656"/>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7"/>
            <a:ext cx="11653523" cy="1689693"/>
          </a:xfrm>
          <a:prstGeom prst="rect">
            <a:avLst/>
          </a:prstGeom>
        </p:spPr>
        <p:txBody>
          <a:bodyPr>
            <a:spAutoFit/>
          </a:bodyPr>
          <a:lstStyle>
            <a:lvl1pPr marL="0" indent="0">
              <a:buNone/>
              <a:defRPr sz="3200" b="1">
                <a:solidFill>
                  <a:srgbClr val="151515"/>
                </a:solidFill>
              </a:defRPr>
            </a:lvl1pPr>
            <a:lvl2pPr marL="0" indent="0">
              <a:lnSpc>
                <a:spcPct val="100000"/>
              </a:lnSpc>
              <a:spcBef>
                <a:spcPts val="0"/>
              </a:spcBef>
              <a:buNone/>
              <a:defRPr sz="2000"/>
            </a:lvl2pPr>
            <a:lvl3pPr marL="173004" indent="-173004">
              <a:defRPr sz="1800"/>
            </a:lvl3pPr>
            <a:lvl4pPr marL="401561" indent="-173004">
              <a:defRPr sz="1600"/>
            </a:lvl4pPr>
            <a:lvl5pPr marL="630117" indent="-173004">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269243" y="289514"/>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65922710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315744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19925806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705874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316397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6539829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677299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9852360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227328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650031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241900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5489773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36909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449600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001527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7026086"/>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8/24/2015</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0435341"/>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79535174"/>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51114435"/>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0811254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5117160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912870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6" Type="http://schemas.openxmlformats.org/officeDocument/2006/relationships/image" Target="../media/image10.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theme" Target="../theme/theme2.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image" Target="../media/image10.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image" Target="../media/image10.png"/><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 id="2147483819" r:id="rId32"/>
    <p:sldLayoutId id="2147483872" r:id="rId33"/>
    <p:sldLayoutId id="2147483873" r:id="rId34"/>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4.emf"/><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1.png"/><Relationship Id="rId5" Type="http://schemas.openxmlformats.org/officeDocument/2006/relationships/image" Target="../media/image26.emf"/><Relationship Id="rId10" Type="http://schemas.openxmlformats.org/officeDocument/2006/relationships/image" Target="../media/image40.emf"/><Relationship Id="rId4" Type="http://schemas.openxmlformats.org/officeDocument/2006/relationships/image" Target="../media/image25.emf"/><Relationship Id="rId9" Type="http://schemas.openxmlformats.org/officeDocument/2006/relationships/image" Target="../media/image39.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slideLayout" Target="../slideLayouts/slideLayout6.xml"/><Relationship Id="rId6" Type="http://schemas.openxmlformats.org/officeDocument/2006/relationships/image" Target="../media/image46.emf"/><Relationship Id="rId11" Type="http://schemas.openxmlformats.org/officeDocument/2006/relationships/image" Target="../media/image51.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emf"/><Relationship Id="rId18" Type="http://schemas.openxmlformats.org/officeDocument/2006/relationships/image" Target="../media/image77.emf"/><Relationship Id="rId3" Type="http://schemas.openxmlformats.org/officeDocument/2006/relationships/image" Target="../media/image62.emf"/><Relationship Id="rId21" Type="http://schemas.openxmlformats.org/officeDocument/2006/relationships/image" Target="../media/image80.emf"/><Relationship Id="rId7" Type="http://schemas.openxmlformats.org/officeDocument/2006/relationships/image" Target="../media/image66.emf"/><Relationship Id="rId12" Type="http://schemas.openxmlformats.org/officeDocument/2006/relationships/image" Target="../media/image71.png"/><Relationship Id="rId17" Type="http://schemas.openxmlformats.org/officeDocument/2006/relationships/image" Target="../media/image76.emf"/><Relationship Id="rId2" Type="http://schemas.openxmlformats.org/officeDocument/2006/relationships/image" Target="../media/image61.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5.xml"/><Relationship Id="rId6" Type="http://schemas.openxmlformats.org/officeDocument/2006/relationships/image" Target="../media/image65.emf"/><Relationship Id="rId11" Type="http://schemas.openxmlformats.org/officeDocument/2006/relationships/image" Target="../media/image70.emf"/><Relationship Id="rId5" Type="http://schemas.openxmlformats.org/officeDocument/2006/relationships/image" Target="../media/image64.emf"/><Relationship Id="rId15" Type="http://schemas.openxmlformats.org/officeDocument/2006/relationships/image" Target="../media/image74.emf"/><Relationship Id="rId23" Type="http://schemas.openxmlformats.org/officeDocument/2006/relationships/image" Target="../media/image82.emf"/><Relationship Id="rId10" Type="http://schemas.openxmlformats.org/officeDocument/2006/relationships/image" Target="../media/image69.emf"/><Relationship Id="rId19" Type="http://schemas.openxmlformats.org/officeDocument/2006/relationships/image" Target="../media/image78.emf"/><Relationship Id="rId4" Type="http://schemas.openxmlformats.org/officeDocument/2006/relationships/image" Target="../media/image63.emf"/><Relationship Id="rId9" Type="http://schemas.openxmlformats.org/officeDocument/2006/relationships/image" Target="../media/image68.emf"/><Relationship Id="rId14" Type="http://schemas.openxmlformats.org/officeDocument/2006/relationships/image" Target="../media/image73.emf"/><Relationship Id="rId22" Type="http://schemas.openxmlformats.org/officeDocument/2006/relationships/image" Target="../media/image81.emf"/></Relationships>
</file>

<file path=ppt/slides/_rels/slide21.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image" Target="../media/image71.png"/><Relationship Id="rId18" Type="http://schemas.openxmlformats.org/officeDocument/2006/relationships/image" Target="../media/image78.emf"/><Relationship Id="rId26" Type="http://schemas.openxmlformats.org/officeDocument/2006/relationships/image" Target="../media/image82.emf"/><Relationship Id="rId3" Type="http://schemas.openxmlformats.org/officeDocument/2006/relationships/image" Target="../media/image83.emf"/><Relationship Id="rId21" Type="http://schemas.openxmlformats.org/officeDocument/2006/relationships/image" Target="../media/image80.emf"/><Relationship Id="rId7" Type="http://schemas.openxmlformats.org/officeDocument/2006/relationships/image" Target="../media/image76.emf"/><Relationship Id="rId12" Type="http://schemas.openxmlformats.org/officeDocument/2006/relationships/image" Target="../media/image70.emf"/><Relationship Id="rId17" Type="http://schemas.openxmlformats.org/officeDocument/2006/relationships/image" Target="../media/image77.emf"/><Relationship Id="rId25" Type="http://schemas.openxmlformats.org/officeDocument/2006/relationships/image" Target="../media/image87.emf"/><Relationship Id="rId2" Type="http://schemas.openxmlformats.org/officeDocument/2006/relationships/image" Target="../media/image62.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69.emf"/><Relationship Id="rId24" Type="http://schemas.openxmlformats.org/officeDocument/2006/relationships/image" Target="../media/image86.emf"/><Relationship Id="rId5" Type="http://schemas.openxmlformats.org/officeDocument/2006/relationships/image" Target="../media/image68.emf"/><Relationship Id="rId15" Type="http://schemas.openxmlformats.org/officeDocument/2006/relationships/image" Target="../media/image74.emf"/><Relationship Id="rId23" Type="http://schemas.openxmlformats.org/officeDocument/2006/relationships/image" Target="../media/image85.emf"/><Relationship Id="rId10" Type="http://schemas.openxmlformats.org/officeDocument/2006/relationships/image" Target="../media/image67.emf"/><Relationship Id="rId19" Type="http://schemas.openxmlformats.org/officeDocument/2006/relationships/image" Target="../media/image84.emf"/><Relationship Id="rId4" Type="http://schemas.openxmlformats.org/officeDocument/2006/relationships/image" Target="../media/image61.emf"/><Relationship Id="rId9" Type="http://schemas.openxmlformats.org/officeDocument/2006/relationships/image" Target="../media/image64.emf"/><Relationship Id="rId14" Type="http://schemas.openxmlformats.org/officeDocument/2006/relationships/image" Target="../media/image73.emf"/><Relationship Id="rId22" Type="http://schemas.openxmlformats.org/officeDocument/2006/relationships/image" Target="../media/image81.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92.emf"/><Relationship Id="rId3" Type="http://schemas.openxmlformats.org/officeDocument/2006/relationships/image" Target="../media/image27.emf"/><Relationship Id="rId7" Type="http://schemas.openxmlformats.org/officeDocument/2006/relationships/image" Target="../media/image31.emf"/><Relationship Id="rId12" Type="http://schemas.openxmlformats.org/officeDocument/2006/relationships/image" Target="../media/image91.emf"/><Relationship Id="rId2" Type="http://schemas.openxmlformats.org/officeDocument/2006/relationships/image" Target="../media/image88.emf"/><Relationship Id="rId1" Type="http://schemas.openxmlformats.org/officeDocument/2006/relationships/slideLayout" Target="../slideLayouts/slideLayout26.xml"/><Relationship Id="rId6" Type="http://schemas.openxmlformats.org/officeDocument/2006/relationships/image" Target="../media/image32.emf"/><Relationship Id="rId11" Type="http://schemas.openxmlformats.org/officeDocument/2006/relationships/image" Target="../media/image90.emf"/><Relationship Id="rId5" Type="http://schemas.openxmlformats.org/officeDocument/2006/relationships/image" Target="../media/image29.emf"/><Relationship Id="rId15" Type="http://schemas.openxmlformats.org/officeDocument/2006/relationships/image" Target="../media/image93.emf"/><Relationship Id="rId10" Type="http://schemas.openxmlformats.org/officeDocument/2006/relationships/image" Target="../media/image89.emf"/><Relationship Id="rId4" Type="http://schemas.openxmlformats.org/officeDocument/2006/relationships/image" Target="../media/image28.emf"/><Relationship Id="rId9" Type="http://schemas.openxmlformats.org/officeDocument/2006/relationships/image" Target="../media/image34.emf"/><Relationship Id="rId14" Type="http://schemas.openxmlformats.org/officeDocument/2006/relationships/image" Target="../media/image3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53.png"/><Relationship Id="rId2" Type="http://schemas.openxmlformats.org/officeDocument/2006/relationships/image" Target="../media/image94.png"/><Relationship Id="rId1" Type="http://schemas.openxmlformats.org/officeDocument/2006/relationships/slideLayout" Target="../slideLayouts/slideLayout1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34.emf"/><Relationship Id="rId18" Type="http://schemas.openxmlformats.org/officeDocument/2006/relationships/image" Target="../media/image107.emf"/><Relationship Id="rId3" Type="http://schemas.openxmlformats.org/officeDocument/2006/relationships/image" Target="../media/image100.emf"/><Relationship Id="rId21" Type="http://schemas.openxmlformats.org/officeDocument/2006/relationships/image" Target="../media/image110.emf"/><Relationship Id="rId7" Type="http://schemas.openxmlformats.org/officeDocument/2006/relationships/image" Target="../media/image101.emf"/><Relationship Id="rId12" Type="http://schemas.openxmlformats.org/officeDocument/2006/relationships/image" Target="../media/image33.emf"/><Relationship Id="rId17" Type="http://schemas.openxmlformats.org/officeDocument/2006/relationships/image" Target="../media/image106.emf"/><Relationship Id="rId2" Type="http://schemas.openxmlformats.org/officeDocument/2006/relationships/image" Target="../media/image27.emf"/><Relationship Id="rId16" Type="http://schemas.openxmlformats.org/officeDocument/2006/relationships/image" Target="../media/image105.emf"/><Relationship Id="rId20" Type="http://schemas.openxmlformats.org/officeDocument/2006/relationships/image" Target="../media/image109.emf"/><Relationship Id="rId1" Type="http://schemas.openxmlformats.org/officeDocument/2006/relationships/slideLayout" Target="../slideLayouts/slideLayout84.xml"/><Relationship Id="rId6" Type="http://schemas.openxmlformats.org/officeDocument/2006/relationships/image" Target="../media/image32.emf"/><Relationship Id="rId11" Type="http://schemas.openxmlformats.org/officeDocument/2006/relationships/image" Target="../media/image104.emf"/><Relationship Id="rId5" Type="http://schemas.openxmlformats.org/officeDocument/2006/relationships/image" Target="../media/image29.emf"/><Relationship Id="rId15" Type="http://schemas.openxmlformats.org/officeDocument/2006/relationships/image" Target="../media/image93.emf"/><Relationship Id="rId10" Type="http://schemas.openxmlformats.org/officeDocument/2006/relationships/image" Target="../media/image31.emf"/><Relationship Id="rId19" Type="http://schemas.openxmlformats.org/officeDocument/2006/relationships/image" Target="../media/image108.emf"/><Relationship Id="rId4" Type="http://schemas.openxmlformats.org/officeDocument/2006/relationships/image" Target="../media/image28.emf"/><Relationship Id="rId9" Type="http://schemas.openxmlformats.org/officeDocument/2006/relationships/image" Target="../media/image103.emf"/><Relationship Id="rId14" Type="http://schemas.openxmlformats.org/officeDocument/2006/relationships/image" Target="../media/image35.emf"/><Relationship Id="rId22" Type="http://schemas.openxmlformats.org/officeDocument/2006/relationships/image" Target="../media/image111.emf"/></Relationships>
</file>

<file path=ppt/slides/_rels/slide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121.emf"/><Relationship Id="rId13"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120.emf"/><Relationship Id="rId12" Type="http://schemas.openxmlformats.org/officeDocument/2006/relationships/image" Target="../media/image32.emf"/><Relationship Id="rId2" Type="http://schemas.openxmlformats.org/officeDocument/2006/relationships/image" Target="../media/image27.emf"/><Relationship Id="rId16" Type="http://schemas.openxmlformats.org/officeDocument/2006/relationships/image" Target="../media/image36.emf"/><Relationship Id="rId1" Type="http://schemas.openxmlformats.org/officeDocument/2006/relationships/slideLayout" Target="../slideLayouts/slideLayout26.xml"/><Relationship Id="rId6" Type="http://schemas.openxmlformats.org/officeDocument/2006/relationships/image" Target="../media/image30.emf"/><Relationship Id="rId11" Type="http://schemas.openxmlformats.org/officeDocument/2006/relationships/image" Target="../media/image31.emf"/><Relationship Id="rId5" Type="http://schemas.openxmlformats.org/officeDocument/2006/relationships/image" Target="../media/image29.emf"/><Relationship Id="rId15" Type="http://schemas.openxmlformats.org/officeDocument/2006/relationships/image" Target="../media/image35.emf"/><Relationship Id="rId10" Type="http://schemas.openxmlformats.org/officeDocument/2006/relationships/image" Target="../media/image123.emf"/><Relationship Id="rId4" Type="http://schemas.openxmlformats.org/officeDocument/2006/relationships/image" Target="../media/image104.emf"/><Relationship Id="rId9" Type="http://schemas.openxmlformats.org/officeDocument/2006/relationships/image" Target="../media/image122.emf"/><Relationship Id="rId14" Type="http://schemas.openxmlformats.org/officeDocument/2006/relationships/image" Target="../media/image34.emf"/></Relationships>
</file>

<file path=ppt/slides/_rels/slide45.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22.xml"/><Relationship Id="rId1" Type="http://schemas.openxmlformats.org/officeDocument/2006/relationships/slideLayout" Target="../slideLayouts/slideLayout21.xml"/><Relationship Id="rId5" Type="http://schemas.openxmlformats.org/officeDocument/2006/relationships/image" Target="../media/image126.png"/><Relationship Id="rId4" Type="http://schemas.openxmlformats.org/officeDocument/2006/relationships/image" Target="../media/image125.emf"/></Relationships>
</file>

<file path=ppt/slides/_rels/slide46.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image" Target="../media/image127.emf"/><Relationship Id="rId7" Type="http://schemas.openxmlformats.org/officeDocument/2006/relationships/image" Target="../media/image130.emf"/><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129.emf"/><Relationship Id="rId5" Type="http://schemas.openxmlformats.org/officeDocument/2006/relationships/image" Target="../media/image125.emf"/><Relationship Id="rId4" Type="http://schemas.openxmlformats.org/officeDocument/2006/relationships/image" Target="../media/image128.emf"/><Relationship Id="rId9" Type="http://schemas.openxmlformats.org/officeDocument/2006/relationships/image" Target="../media/image1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image" Target="../media/image71.png"/><Relationship Id="rId3" Type="http://schemas.openxmlformats.org/officeDocument/2006/relationships/image" Target="../media/image63.emf"/><Relationship Id="rId7" Type="http://schemas.openxmlformats.org/officeDocument/2006/relationships/image" Target="../media/image77.emf"/><Relationship Id="rId12" Type="http://schemas.openxmlformats.org/officeDocument/2006/relationships/image" Target="../media/image70.emf"/><Relationship Id="rId2" Type="http://schemas.openxmlformats.org/officeDocument/2006/relationships/image" Target="../media/image62.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69.emf"/><Relationship Id="rId5" Type="http://schemas.openxmlformats.org/officeDocument/2006/relationships/image" Target="../media/image65.emf"/><Relationship Id="rId15" Type="http://schemas.openxmlformats.org/officeDocument/2006/relationships/image" Target="../media/image74.emf"/><Relationship Id="rId10" Type="http://schemas.openxmlformats.org/officeDocument/2006/relationships/image" Target="../media/image68.emf"/><Relationship Id="rId4" Type="http://schemas.openxmlformats.org/officeDocument/2006/relationships/image" Target="../media/image64.emf"/><Relationship Id="rId9" Type="http://schemas.openxmlformats.org/officeDocument/2006/relationships/image" Target="../media/image67.emf"/><Relationship Id="rId14" Type="http://schemas.openxmlformats.org/officeDocument/2006/relationships/image" Target="../media/image73.emf"/></Relationships>
</file>

<file path=ppt/slides/_rels/slide49.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4.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3.emf"/><Relationship Id="rId2" Type="http://schemas.openxmlformats.org/officeDocument/2006/relationships/image" Target="../media/image62.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71.png"/><Relationship Id="rId5" Type="http://schemas.openxmlformats.org/officeDocument/2006/relationships/image" Target="../media/image65.emf"/><Relationship Id="rId15" Type="http://schemas.openxmlformats.org/officeDocument/2006/relationships/image" Target="../media/image78.emf"/><Relationship Id="rId10" Type="http://schemas.openxmlformats.org/officeDocument/2006/relationships/image" Target="../media/image70.emf"/><Relationship Id="rId4" Type="http://schemas.openxmlformats.org/officeDocument/2006/relationships/image" Target="../media/image64.emf"/><Relationship Id="rId9" Type="http://schemas.openxmlformats.org/officeDocument/2006/relationships/image" Target="../media/image69.emf"/><Relationship Id="rId14" Type="http://schemas.openxmlformats.org/officeDocument/2006/relationships/image" Target="../media/image77.emf"/></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www.visualstudio.com/en-us/news/release-archive-vso" TargetMode="External"/><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69.emf"/><Relationship Id="rId3" Type="http://schemas.openxmlformats.org/officeDocument/2006/relationships/image" Target="../media/image77.emf"/><Relationship Id="rId7" Type="http://schemas.openxmlformats.org/officeDocument/2006/relationships/image" Target="../media/image64.emf"/><Relationship Id="rId12" Type="http://schemas.openxmlformats.org/officeDocument/2006/relationships/image" Target="../media/image68.emf"/><Relationship Id="rId2" Type="http://schemas.openxmlformats.org/officeDocument/2006/relationships/image" Target="../media/image66.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3.emf"/><Relationship Id="rId11" Type="http://schemas.openxmlformats.org/officeDocument/2006/relationships/image" Target="../media/image71.png"/><Relationship Id="rId5" Type="http://schemas.openxmlformats.org/officeDocument/2006/relationships/image" Target="../media/image62.emf"/><Relationship Id="rId15" Type="http://schemas.openxmlformats.org/officeDocument/2006/relationships/image" Target="../media/image74.emf"/><Relationship Id="rId10" Type="http://schemas.openxmlformats.org/officeDocument/2006/relationships/image" Target="../media/image70.emf"/><Relationship Id="rId4" Type="http://schemas.openxmlformats.org/officeDocument/2006/relationships/image" Target="../media/image78.emf"/><Relationship Id="rId9" Type="http://schemas.openxmlformats.org/officeDocument/2006/relationships/image" Target="../media/image67.emf"/><Relationship Id="rId14" Type="http://schemas.openxmlformats.org/officeDocument/2006/relationships/image" Target="../media/image73.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135.png"/></Relationships>
</file>

<file path=ppt/slides/_rels/slide56.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7.xml"/><Relationship Id="rId1" Type="http://schemas.openxmlformats.org/officeDocument/2006/relationships/slideLayout" Target="../slideLayouts/slideLayout28.xml"/><Relationship Id="rId4" Type="http://schemas.openxmlformats.org/officeDocument/2006/relationships/image" Target="../media/image1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5.emf"/><Relationship Id="rId5" Type="http://schemas.openxmlformats.org/officeDocument/2006/relationships/image" Target="../media/image26.emf"/><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26.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Azure App </a:t>
            </a:r>
            <a:r>
              <a:rPr lang="en-US" dirty="0" smtClean="0"/>
              <a:t>Service</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App Services</a:t>
            </a:r>
            <a:endParaRPr lang="en-US" sz="4000" dirty="0"/>
          </a:p>
        </p:txBody>
      </p:sp>
      <p:sp>
        <p:nvSpPr>
          <p:cNvPr id="3" name="Content Placeholder 2"/>
          <p:cNvSpPr>
            <a:spLocks noGrp="1"/>
          </p:cNvSpPr>
          <p:nvPr>
            <p:ph sz="quarter" idx="10"/>
          </p:nvPr>
        </p:nvSpPr>
        <p:spPr/>
        <p:txBody>
          <a:bodyPr/>
          <a:lstStyle/>
          <a:p>
            <a:r>
              <a:rPr lang="en-US" sz="2400" dirty="0" smtClean="0"/>
              <a:t>Automatic OS patching</a:t>
            </a:r>
          </a:p>
          <a:p>
            <a:r>
              <a:rPr lang="en-US" sz="2400" dirty="0" smtClean="0"/>
              <a:t>Enterprise-grade security</a:t>
            </a:r>
          </a:p>
          <a:p>
            <a:r>
              <a:rPr lang="en-US" sz="2400" dirty="0" smtClean="0"/>
              <a:t>High availability</a:t>
            </a:r>
          </a:p>
          <a:p>
            <a:pPr lvl="1"/>
            <a:r>
              <a:rPr lang="en-US" sz="2400" dirty="0" smtClean="0"/>
              <a:t>Automated scale out/in</a:t>
            </a:r>
          </a:p>
          <a:p>
            <a:pPr lvl="1"/>
            <a:r>
              <a:rPr lang="en-US" sz="2400" dirty="0" smtClean="0"/>
              <a:t>Built-in load balancing</a:t>
            </a:r>
          </a:p>
          <a:p>
            <a:r>
              <a:rPr lang="en-US" sz="2400" dirty="0" smtClean="0"/>
              <a:t>Supports many languages and platforms</a:t>
            </a:r>
          </a:p>
          <a:p>
            <a:pPr lvl="1"/>
            <a:r>
              <a:rPr lang="en-US" sz="2400" dirty="0" smtClean="0"/>
              <a:t>.NET, Node.js, Python, Ruby and many more</a:t>
            </a:r>
          </a:p>
          <a:p>
            <a:r>
              <a:rPr lang="en-US" sz="2400" dirty="0" smtClean="0"/>
              <a:t>Easy continuous deployment</a:t>
            </a:r>
          </a:p>
          <a:p>
            <a:pPr lvl="1"/>
            <a:r>
              <a:rPr lang="en-US" sz="2400" dirty="0" smtClean="0"/>
              <a:t>Continuous delivery from VSO/TFS and third-party source control providers</a:t>
            </a:r>
          </a:p>
          <a:p>
            <a:pPr lvl="1"/>
            <a:r>
              <a:rPr lang="en-US" sz="2400" dirty="0" smtClean="0"/>
              <a:t>Built-in </a:t>
            </a:r>
            <a:r>
              <a:rPr lang="en-US" sz="2400" dirty="0" err="1" smtClean="0"/>
              <a:t>Git</a:t>
            </a:r>
            <a:r>
              <a:rPr lang="en-US" sz="2400" dirty="0" smtClean="0"/>
              <a:t> repo</a:t>
            </a:r>
            <a:endParaRPr lang="en-US" sz="2400" dirty="0"/>
          </a:p>
        </p:txBody>
      </p:sp>
    </p:spTree>
    <p:extLst>
      <p:ext uri="{BB962C8B-B14F-4D97-AF65-F5344CB8AC3E}">
        <p14:creationId xmlns:p14="http://schemas.microsoft.com/office/powerpoint/2010/main" val="375364566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Web Apps</a:t>
            </a:r>
            <a:endParaRPr lang="en-US" dirty="0"/>
          </a:p>
        </p:txBody>
      </p:sp>
    </p:spTree>
    <p:extLst>
      <p:ext uri="{BB962C8B-B14F-4D97-AF65-F5344CB8AC3E}">
        <p14:creationId xmlns:p14="http://schemas.microsoft.com/office/powerpoint/2010/main" val="35109869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565140"/>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a:t>
            </a:r>
            <a:r>
              <a:rPr lang="en-US" sz="3137" dirty="0" smtClean="0">
                <a:solidFill>
                  <a:srgbClr val="FFFFFF"/>
                </a:solidFill>
                <a:latin typeface="Segoe UI Light"/>
              </a:rPr>
              <a:t>set</a:t>
            </a:r>
            <a:endParaRPr lang="en-US" sz="3137" dirty="0">
              <a:solidFill>
                <a:srgbClr val="FFFFFF"/>
              </a:solidFill>
              <a:latin typeface="Segoe UI Light"/>
            </a:endParaRPr>
          </a:p>
          <a:p>
            <a:pPr marL="519406" lvl="1" defTabSz="878526">
              <a:spcAft>
                <a:spcPts val="2353"/>
              </a:spcAft>
            </a:pPr>
            <a:r>
              <a:rPr lang="en-US" sz="2353" dirty="0">
                <a:solidFill>
                  <a:srgbClr val="FFFFFF"/>
                </a:solidFill>
                <a:latin typeface="Segoe UI Light"/>
              </a:rPr>
              <a:t>.NET, Node.js, Java, PHP, and Python</a:t>
            </a:r>
          </a:p>
          <a:p>
            <a:pPr marL="519406" lvl="1" defTabSz="878526">
              <a:spcAft>
                <a:spcPts val="2353"/>
              </a:spcAft>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519406" lvl="1" defTabSz="878526">
              <a:spcAft>
                <a:spcPts val="2353"/>
              </a:spcAft>
            </a:pPr>
            <a:r>
              <a:rPr lang="en-US" sz="2353" dirty="0">
                <a:solidFill>
                  <a:srgbClr val="FFFFFF"/>
                </a:solidFill>
                <a:latin typeface="Segoe UI Light"/>
              </a:rPr>
              <a:t>Integrated VS publish, remote debug…</a:t>
            </a:r>
          </a:p>
          <a:p>
            <a:pPr marL="519406" lvl="1" defTabSz="878526">
              <a:spcAft>
                <a:spcPts val="2353"/>
              </a:spcAft>
            </a:pPr>
            <a:r>
              <a:rPr lang="en-US" sz="2353" dirty="0">
                <a:solidFill>
                  <a:srgbClr val="FFFFFF"/>
                </a:solidFill>
                <a:latin typeface="Segoe UI Light"/>
              </a:rPr>
              <a:t>CI </a:t>
            </a:r>
            <a:r>
              <a:rPr lang="en-US" sz="2353" dirty="0" smtClean="0">
                <a:solidFill>
                  <a:srgbClr val="FFFFFF"/>
                </a:solidFill>
                <a:latin typeface="Segoe UI Light"/>
              </a:rPr>
              <a:t>with TFS/VSO, </a:t>
            </a:r>
            <a:r>
              <a:rPr lang="en-US" sz="2353" dirty="0">
                <a:solidFill>
                  <a:srgbClr val="FFFFFF"/>
                </a:solidFill>
                <a:latin typeface="Segoe UI Light"/>
              </a:rPr>
              <a:t>GitHub, </a:t>
            </a:r>
            <a:r>
              <a:rPr lang="en-US" sz="2353" dirty="0" err="1" smtClean="0">
                <a:solidFill>
                  <a:srgbClr val="FFFFFF"/>
                </a:solidFill>
                <a:latin typeface="Segoe UI Light"/>
              </a:rPr>
              <a:t>BitBucket</a:t>
            </a:r>
            <a:endParaRPr lang="en-US" sz="2353" dirty="0">
              <a:solidFill>
                <a:srgbClr val="FFFFFF"/>
              </a:solidFill>
              <a:latin typeface="Segoe UI Light"/>
            </a:endParaRPr>
          </a:p>
          <a:p>
            <a:pPr marL="519406" lvl="1" defTabSz="878526">
              <a:spcAft>
                <a:spcPts val="2353"/>
              </a:spcAft>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519406" lvl="1" defTabSz="878526">
              <a:spcAft>
                <a:spcPts val="2353"/>
              </a:spcAft>
            </a:pPr>
            <a:r>
              <a:rPr lang="en-US" sz="2353" dirty="0">
                <a:solidFill>
                  <a:srgbClr val="FFFFFF"/>
                </a:solidFill>
                <a:latin typeface="Segoe UI Light"/>
              </a:rPr>
              <a:t>Virtual networking and hybrid connections</a:t>
            </a:r>
          </a:p>
          <a:p>
            <a:pPr marL="519406" lvl="1" defTabSz="878526">
              <a:spcAft>
                <a:spcPts val="2353"/>
              </a:spcAft>
            </a:pPr>
            <a:r>
              <a:rPr lang="en-US" sz="2353" dirty="0">
                <a:solidFill>
                  <a:srgbClr val="FFFFFF"/>
                </a:solidFill>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algn="ctr" defTabSz="878526">
              <a:spcAft>
                <a:spcPts val="588"/>
              </a:spcAft>
            </a:pPr>
            <a:r>
              <a:rPr lang="en-US" sz="2353" dirty="0">
                <a:solidFill>
                  <a:srgbClr val="FFFFFF"/>
                </a:solidFill>
                <a:latin typeface="Segoe UI Light"/>
              </a:rPr>
              <a:t>Web apps run as-is</a:t>
            </a:r>
          </a:p>
          <a:p>
            <a:pPr algn="ctr" defTabSz="878526">
              <a:spcAft>
                <a:spcPts val="588"/>
              </a:spcAft>
            </a:pPr>
            <a:r>
              <a:rPr lang="en-US" sz="2353" dirty="0">
                <a:solidFill>
                  <a:srgbClr val="FFFFFF"/>
                </a:solidFill>
                <a:latin typeface="Segoe UI Light"/>
              </a:rPr>
              <a:t>no changes required</a:t>
            </a:r>
          </a:p>
        </p:txBody>
      </p:sp>
    </p:spTree>
    <p:extLst>
      <p:ext uri="{BB962C8B-B14F-4D97-AF65-F5344CB8AC3E}">
        <p14:creationId xmlns:p14="http://schemas.microsoft.com/office/powerpoint/2010/main" val="247925395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prstClr val="white"/>
                  </a:solidFill>
                  <a:latin typeface="Segoe UI Light"/>
                </a:rPr>
                <a:t>MSDeploy</a:t>
              </a:r>
              <a:endParaRPr lang="en-US" sz="2400" dirty="0">
                <a:solidFill>
                  <a:prstClr val="white"/>
                </a:solidFill>
                <a:latin typeface="Segoe UI Light"/>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App Service Web App</a:t>
            </a:r>
            <a:endParaRPr lang="en-US" sz="2800" dirty="0">
              <a:solidFill>
                <a:prstClr val="white"/>
              </a:solidFill>
            </a:endParaRPr>
          </a:p>
        </p:txBody>
      </p:sp>
    </p:spTree>
    <p:extLst>
      <p:ext uri="{BB962C8B-B14F-4D97-AF65-F5344CB8AC3E}">
        <p14:creationId xmlns:p14="http://schemas.microsoft.com/office/powerpoint/2010/main" val="421708662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smtClean="0"/>
              <a:t>Creating a Web App</a:t>
            </a:r>
            <a:endParaRPr lang="en-US" dirty="0"/>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pPr algn="r"/>
            <a:r>
              <a:rPr lang="en-US" sz="3600" dirty="0">
                <a:solidFill>
                  <a:prstClr val="white"/>
                </a:solidFill>
              </a:rPr>
              <a:t>App Service Web App Architecture</a:t>
            </a: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 ARR)</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smtClean="0"/>
              <a:t>Light-weight CPU Intensive </a:t>
            </a:r>
            <a:r>
              <a:rPr lang="en-US" sz="4400" dirty="0"/>
              <a:t>T</a:t>
            </a:r>
            <a:r>
              <a:rPr lang="en-US" sz="4400" dirty="0" smtClean="0"/>
              <a:t>asks</a:t>
            </a:r>
            <a:endParaRPr lang="en-US" sz="4400" dirty="0"/>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run.cmd, run.bat</a:t>
                </a:r>
                <a:endParaRPr lang="en-US" dirty="0"/>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run.exe</a:t>
                </a:r>
                <a:endParaRPr lang="en-US" dirty="0"/>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run.ps1</a:t>
                </a:r>
                <a:endParaRPr lang="en-US" dirty="0"/>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run.sh</a:t>
                </a:r>
                <a:endParaRPr lang="en-US" dirty="0"/>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smtClean="0"/>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run.py</a:t>
                </a:r>
                <a:endParaRPr lang="en-US" dirty="0"/>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run.js</a:t>
                </a:r>
                <a:endParaRPr lang="en-US" dirty="0"/>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BlobTrigger</a:t>
            </a:r>
            <a:r>
              <a:rPr lang="en-US" sz="2800" dirty="0" smtClean="0">
                <a:solidFill>
                  <a:schemeClr val="tx1"/>
                </a:solidFill>
              </a:rPr>
              <a:t>, </a:t>
            </a:r>
            <a:r>
              <a:rPr lang="en-US" sz="2800" dirty="0" err="1" smtClean="0">
                <a:solidFill>
                  <a:schemeClr val="tx1"/>
                </a:solidFill>
              </a:rPr>
              <a:t>TableTrigger</a:t>
            </a:r>
            <a:r>
              <a:rPr lang="en-US" sz="2800" dirty="0" smtClean="0">
                <a:solidFill>
                  <a:schemeClr val="tx1"/>
                </a:solidFill>
              </a:rPr>
              <a:t>,  </a:t>
            </a:r>
            <a:r>
              <a:rPr lang="en-US" sz="2800" dirty="0" err="1" smtClean="0">
                <a:solidFill>
                  <a:schemeClr val="tx1"/>
                </a:solidFill>
              </a:rPr>
              <a:t>QueueTrigger</a:t>
            </a:r>
            <a:r>
              <a:rPr lang="en-US" sz="2800" dirty="0" smtClean="0">
                <a:solidFill>
                  <a:schemeClr val="tx1"/>
                </a:solidFill>
              </a:rPr>
              <a:t>, </a:t>
            </a:r>
            <a:br>
              <a:rPr lang="en-US" sz="2800" dirty="0" smtClean="0">
                <a:solidFill>
                  <a:schemeClr val="tx1"/>
                </a:solidFill>
              </a:rPr>
            </a:br>
            <a:r>
              <a:rPr lang="en-US" sz="2800" dirty="0" err="1" smtClean="0">
                <a:solidFill>
                  <a:schemeClr val="tx1"/>
                </a:solidFill>
              </a:rPr>
              <a:t>ServicebusTrigger</a:t>
            </a:r>
            <a:endParaRPr lang="en-US" sz="2800" dirty="0" smtClean="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a:t>
            </a:r>
            <a:r>
              <a:rPr lang="en-US" sz="2800" dirty="0" smtClean="0">
                <a:solidFill>
                  <a:schemeClr val="tx1"/>
                </a:solidFill>
              </a:rPr>
              <a:t>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WebJobs</a:t>
            </a:r>
            <a:r>
              <a:rPr lang="en-US" sz="2800" dirty="0" smtClean="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Portal, Visual Studio, CLI, </a:t>
            </a:r>
            <a:r>
              <a:rPr lang="en-US" sz="2800" dirty="0" err="1" smtClean="0">
                <a:solidFill>
                  <a:schemeClr val="tx1"/>
                </a:solidFill>
              </a:rPr>
              <a:t>Git</a:t>
            </a:r>
            <a:endParaRPr lang="en-US" sz="2800" dirty="0" smtClean="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Redis</a:t>
            </a:r>
            <a:r>
              <a:rPr lang="en-US" sz="4000" dirty="0" smtClean="0">
                <a:solidFill>
                  <a:schemeClr val="bg1"/>
                </a:solidFill>
                <a:latin typeface="+mj-lt"/>
                <a:sym typeface="Wingdings" panose="05000000000000000000" pitchFamily="2" charset="2"/>
              </a:rPr>
              <a:t> Cache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WebJobs</a:t>
            </a:r>
            <a:r>
              <a:rPr lang="en-US" dirty="0"/>
              <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 Apps</a:t>
            </a:r>
            <a:endParaRPr lang="en-US" dirty="0"/>
          </a:p>
        </p:txBody>
      </p:sp>
    </p:spTree>
    <p:extLst>
      <p:ext uri="{BB962C8B-B14F-4D97-AF65-F5344CB8AC3E}">
        <p14:creationId xmlns:p14="http://schemas.microsoft.com/office/powerpoint/2010/main" val="391509781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p>
          <a:p>
            <a:pPr marL="519406" lvl="1" defTabSz="878526">
              <a:spcAft>
                <a:spcPts val="2353"/>
              </a:spcAft>
            </a:pPr>
            <a:r>
              <a:rPr lang="en-US" sz="2353" dirty="0">
                <a:solidFill>
                  <a:srgbClr val="FFFFFF"/>
                </a:solidFill>
                <a:latin typeface="Segoe UI Light"/>
              </a:rPr>
              <a:t>Dozens of built-in APIs for popular SaaS</a:t>
            </a:r>
          </a:p>
          <a:p>
            <a:pPr marL="519406" lvl="1" defTabSz="878526">
              <a:spcAft>
                <a:spcPts val="2353"/>
              </a:spcAft>
            </a:pPr>
            <a:r>
              <a:rPr lang="en-US" sz="2353" dirty="0">
                <a:solidFill>
                  <a:srgbClr val="FFFFFF"/>
                </a:solidFill>
                <a:latin typeface="Segoe UI Light"/>
              </a:rPr>
              <a:t>An ecosystem of APIs for any need</a:t>
            </a:r>
          </a:p>
          <a:p>
            <a:pPr marL="519406" lvl="1" defTabSz="878526">
              <a:spcAft>
                <a:spcPts val="2353"/>
              </a:spcAft>
            </a:pPr>
            <a:r>
              <a:rPr lang="en-US" sz="2353" dirty="0">
                <a:solidFill>
                  <a:srgbClr val="FFFFFF"/>
                </a:solidFill>
                <a:latin typeface="Segoe UI Light"/>
              </a:rPr>
              <a:t>Create and publish custom, reusable APIs</a:t>
            </a:r>
          </a:p>
          <a:p>
            <a:pPr marL="519406" lvl="1" defTabSz="878526">
              <a:spcAft>
                <a:spcPts val="2353"/>
              </a:spcAft>
            </a:pPr>
            <a:r>
              <a:rPr lang="en-US" sz="2353" dirty="0">
                <a:solidFill>
                  <a:srgbClr val="FFFFFF"/>
                </a:solidFill>
                <a:latin typeface="Segoe UI Light"/>
              </a:rPr>
              <a:t>Visual Studio tooling with one click publish and remote debugging</a:t>
            </a:r>
          </a:p>
          <a:p>
            <a:pPr marL="519406" lvl="1" defTabSz="878526">
              <a:spcAft>
                <a:spcPts val="2353"/>
              </a:spcAft>
            </a:pPr>
            <a:r>
              <a:rPr lang="en-US" sz="2353" dirty="0">
                <a:solidFill>
                  <a:srgbClr val="FFFFFF"/>
                </a:solidFill>
                <a:latin typeface="Segoe UI Light"/>
              </a:rPr>
              <a:t>Automatic 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API Apps</a:t>
            </a:r>
            <a:endParaRPr lang="en-US" sz="4000" dirty="0"/>
          </a:p>
        </p:txBody>
      </p:sp>
      <p:sp>
        <p:nvSpPr>
          <p:cNvPr id="3" name="Content Placeholder 2"/>
          <p:cNvSpPr>
            <a:spLocks noGrp="1"/>
          </p:cNvSpPr>
          <p:nvPr>
            <p:ph sz="quarter" idx="10"/>
          </p:nvPr>
        </p:nvSpPr>
        <p:spPr/>
        <p:txBody>
          <a:bodyPr/>
          <a:lstStyle/>
          <a:p>
            <a:r>
              <a:rPr lang="en-US" sz="3200" dirty="0" smtClean="0"/>
              <a:t>Bring your API as-is</a:t>
            </a:r>
          </a:p>
          <a:p>
            <a:pPr lvl="1"/>
            <a:r>
              <a:rPr lang="en-US" sz="3200" dirty="0" smtClean="0"/>
              <a:t>.NET Web API</a:t>
            </a:r>
          </a:p>
          <a:p>
            <a:pPr lvl="1"/>
            <a:r>
              <a:rPr lang="en-US" sz="3200" dirty="0" smtClean="0"/>
              <a:t>Node.js + Express</a:t>
            </a:r>
          </a:p>
          <a:p>
            <a:pPr lvl="1"/>
            <a:r>
              <a:rPr lang="en-US" sz="3200" dirty="0" smtClean="0"/>
              <a:t>Java</a:t>
            </a:r>
          </a:p>
          <a:p>
            <a:pPr lvl="1"/>
            <a:r>
              <a:rPr lang="en-US" sz="3200" dirty="0" smtClean="0"/>
              <a:t>PHP</a:t>
            </a:r>
          </a:p>
          <a:p>
            <a:pPr lvl="1"/>
            <a:r>
              <a:rPr lang="en-US" sz="3200" dirty="0" smtClean="0"/>
              <a:t>Many other technologies</a:t>
            </a:r>
          </a:p>
          <a:p>
            <a:r>
              <a:rPr lang="en-US" sz="3200" dirty="0" smtClean="0"/>
              <a:t>Connect easily to SaaS platforms</a:t>
            </a:r>
          </a:p>
        </p:txBody>
      </p:sp>
    </p:spTree>
    <p:extLst>
      <p:ext uri="{BB962C8B-B14F-4D97-AF65-F5344CB8AC3E}">
        <p14:creationId xmlns:p14="http://schemas.microsoft.com/office/powerpoint/2010/main" val="419252115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smtClean="0"/>
              <a:t>API Apps addresses key pains around building and consuming APIs</a:t>
            </a:r>
            <a:endParaRPr lang="en-US" sz="4400" dirty="0"/>
          </a:p>
        </p:txBody>
      </p:sp>
      <p:graphicFrame>
        <p:nvGraphicFramePr>
          <p:cNvPr id="7" name="Content Placeholder 6"/>
          <p:cNvGraphicFramePr>
            <a:graphicFrameLocks noGrp="1"/>
          </p:cNvGraphicFramePr>
          <p:nvPr>
            <p:ph idx="4294967295"/>
            <p:extLst/>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26</a:t>
            </a:fld>
            <a:endParaRPr lang="en-US">
              <a:latin typeface="Segoe UI Light"/>
            </a:endParaRPr>
          </a:p>
        </p:txBody>
      </p:sp>
    </p:spTree>
    <p:extLst>
      <p:ext uri="{BB962C8B-B14F-4D97-AF65-F5344CB8AC3E}">
        <p14:creationId xmlns:p14="http://schemas.microsoft.com/office/powerpoint/2010/main" val="47057401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r>
              <a:rPr lang="en-US" dirty="0" smtClean="0"/>
              <a:t>: Creating </a:t>
            </a:r>
            <a:r>
              <a:rPr lang="en-US" dirty="0"/>
              <a:t>an API App</a:t>
            </a:r>
          </a:p>
        </p:txBody>
      </p:sp>
    </p:spTree>
    <p:extLst>
      <p:ext uri="{BB962C8B-B14F-4D97-AF65-F5344CB8AC3E}">
        <p14:creationId xmlns:p14="http://schemas.microsoft.com/office/powerpoint/2010/main" val="426776638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Consuming API Apps</a:t>
            </a:r>
            <a:endParaRPr lang="en-US" dirty="0"/>
          </a:p>
        </p:txBody>
      </p:sp>
      <p:sp>
        <p:nvSpPr>
          <p:cNvPr id="3" name="Content Placeholder 2"/>
          <p:cNvSpPr>
            <a:spLocks noGrp="1"/>
          </p:cNvSpPr>
          <p:nvPr>
            <p:ph sz="quarter" idx="10"/>
          </p:nvPr>
        </p:nvSpPr>
        <p:spPr/>
        <p:txBody>
          <a:bodyPr/>
          <a:lstStyle/>
          <a:p>
            <a:r>
              <a:rPr lang="en-US" dirty="0" smtClean="0"/>
              <a:t>API Apps expose HTTP services</a:t>
            </a:r>
          </a:p>
          <a:p>
            <a:endParaRPr lang="en-US" dirty="0"/>
          </a:p>
          <a:p>
            <a:r>
              <a:rPr lang="en-US" dirty="0" smtClean="0"/>
              <a:t>Metadata is exposed using Swagger 2.0 metadata</a:t>
            </a:r>
          </a:p>
          <a:p>
            <a:pPr lvl="1"/>
            <a:r>
              <a:rPr lang="en-US" dirty="0" smtClean="0"/>
              <a:t>JSON file</a:t>
            </a:r>
          </a:p>
          <a:p>
            <a:pPr lvl="1"/>
            <a:r>
              <a:rPr lang="en-US" dirty="0" smtClean="0"/>
              <a:t>Widely supported</a:t>
            </a:r>
          </a:p>
          <a:p>
            <a:pPr lvl="1"/>
            <a:endParaRPr lang="en-US" dirty="0"/>
          </a:p>
          <a:p>
            <a:r>
              <a:rPr lang="en-US" dirty="0" smtClean="0"/>
              <a:t>Client applications </a:t>
            </a:r>
            <a:endParaRPr lang="en-US" dirty="0"/>
          </a:p>
        </p:txBody>
      </p:sp>
    </p:spTree>
    <p:extLst>
      <p:ext uri="{BB962C8B-B14F-4D97-AF65-F5344CB8AC3E}">
        <p14:creationId xmlns:p14="http://schemas.microsoft.com/office/powerpoint/2010/main" val="40264496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0" y="487"/>
            <a:ext cx="6567904" cy="2125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4144026" y="1150805"/>
            <a:ext cx="5862789" cy="3822530"/>
          </a:xfrm>
          <a:prstGeom prst="rect">
            <a:avLst/>
          </a:prstGeom>
        </p:spPr>
      </p:pic>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Enterprise connectivity</a:t>
            </a:r>
          </a:p>
        </p:txBody>
      </p:sp>
      <p:pic>
        <p:nvPicPr>
          <p:cNvPr id="43" name="Picture 42"/>
          <p:cNvPicPr>
            <a:picLocks noChangeAspect="1"/>
          </p:cNvPicPr>
          <p:nvPr/>
        </p:nvPicPr>
        <p:blipFill>
          <a:blip r:embed="rId8"/>
          <a:stretch>
            <a:fillRect/>
          </a:stretch>
        </p:blipFill>
        <p:spPr>
          <a:xfrm>
            <a:off x="1730593" y="3699512"/>
            <a:ext cx="1211321" cy="1759754"/>
          </a:xfrm>
          <a:prstGeom prst="rect">
            <a:avLst/>
          </a:prstGeom>
        </p:spPr>
      </p:pic>
      <p:pic>
        <p:nvPicPr>
          <p:cNvPr id="44" name="Picture 43"/>
          <p:cNvPicPr>
            <a:picLocks noChangeAspect="1"/>
          </p:cNvPicPr>
          <p:nvPr/>
        </p:nvPicPr>
        <p:blipFill>
          <a:blip r:embed="rId9"/>
          <a:stretch>
            <a:fillRect/>
          </a:stretch>
        </p:blipFill>
        <p:spPr>
          <a:xfrm>
            <a:off x="2078690" y="4985953"/>
            <a:ext cx="1297825" cy="1558481"/>
          </a:xfrm>
          <a:prstGeom prst="rect">
            <a:avLst/>
          </a:prstGeom>
        </p:spPr>
      </p:pic>
      <p:pic>
        <p:nvPicPr>
          <p:cNvPr id="2" name="Picture 1"/>
          <p:cNvPicPr>
            <a:picLocks noChangeAspect="1"/>
          </p:cNvPicPr>
          <p:nvPr/>
        </p:nvPicPr>
        <p:blipFill>
          <a:blip r:embed="rId10"/>
          <a:stretch>
            <a:fillRect/>
          </a:stretch>
        </p:blipFill>
        <p:spPr>
          <a:xfrm>
            <a:off x="7819141" y="558024"/>
            <a:ext cx="1235984" cy="1949805"/>
          </a:xfrm>
          <a:prstGeom prst="rect">
            <a:avLst/>
          </a:prstGeom>
        </p:spPr>
      </p:pic>
      <p:pic>
        <p:nvPicPr>
          <p:cNvPr id="31" name="Picture 30"/>
          <p:cNvPicPr>
            <a:picLocks noChangeAspect="1"/>
          </p:cNvPicPr>
          <p:nvPr/>
        </p:nvPicPr>
        <p:blipFill>
          <a:blip r:embed="rId11"/>
          <a:stretch>
            <a:fillRect/>
          </a:stretch>
        </p:blipFill>
        <p:spPr>
          <a:xfrm>
            <a:off x="9649239" y="3360638"/>
            <a:ext cx="1144491" cy="761492"/>
          </a:xfrm>
          <a:prstGeom prst="rect">
            <a:avLst/>
          </a:prstGeom>
        </p:spPr>
      </p:pic>
      <p:pic>
        <p:nvPicPr>
          <p:cNvPr id="5" name="Picture 4"/>
          <p:cNvPicPr>
            <a:picLocks noChangeAspect="1"/>
          </p:cNvPicPr>
          <p:nvPr/>
        </p:nvPicPr>
        <p:blipFill>
          <a:blip r:embed="rId12"/>
          <a:stretch>
            <a:fillRect/>
          </a:stretch>
        </p:blipFill>
        <p:spPr>
          <a:xfrm>
            <a:off x="6184210" y="1937975"/>
            <a:ext cx="1242770" cy="796703"/>
          </a:xfrm>
          <a:prstGeom prst="rect">
            <a:avLst/>
          </a:prstGeom>
        </p:spPr>
      </p:pic>
      <p:pic>
        <p:nvPicPr>
          <p:cNvPr id="32" name="Picture 31"/>
          <p:cNvPicPr>
            <a:picLocks noChangeAspect="1"/>
          </p:cNvPicPr>
          <p:nvPr/>
        </p:nvPicPr>
        <p:blipFill>
          <a:blip r:embed="rId12"/>
          <a:stretch>
            <a:fillRect/>
          </a:stretch>
        </p:blipFill>
        <p:spPr>
          <a:xfrm>
            <a:off x="6436330" y="2092047"/>
            <a:ext cx="1242770" cy="796703"/>
          </a:xfrm>
          <a:prstGeom prst="rect">
            <a:avLst/>
          </a:prstGeom>
        </p:spPr>
      </p:pic>
      <p:pic>
        <p:nvPicPr>
          <p:cNvPr id="33" name="Picture 32"/>
          <p:cNvPicPr>
            <a:picLocks noChangeAspect="1"/>
          </p:cNvPicPr>
          <p:nvPr/>
        </p:nvPicPr>
        <p:blipFill>
          <a:blip r:embed="rId12"/>
          <a:stretch>
            <a:fillRect/>
          </a:stretch>
        </p:blipFill>
        <p:spPr>
          <a:xfrm>
            <a:off x="6688449" y="2246120"/>
            <a:ext cx="1242770" cy="796703"/>
          </a:xfrm>
          <a:prstGeom prst="rect">
            <a:avLst/>
          </a:prstGeom>
        </p:spPr>
      </p:pic>
      <p:pic>
        <p:nvPicPr>
          <p:cNvPr id="34" name="Picture 33"/>
          <p:cNvPicPr>
            <a:picLocks noChangeAspect="1"/>
          </p:cNvPicPr>
          <p:nvPr/>
        </p:nvPicPr>
        <p:blipFill>
          <a:blip r:embed="rId12"/>
          <a:stretch>
            <a:fillRect/>
          </a:stretch>
        </p:blipFill>
        <p:spPr>
          <a:xfrm>
            <a:off x="6940569" y="2400192"/>
            <a:ext cx="1242770" cy="796703"/>
          </a:xfrm>
          <a:prstGeom prst="rect">
            <a:avLst/>
          </a:prstGeom>
        </p:spPr>
      </p:pic>
      <p:pic>
        <p:nvPicPr>
          <p:cNvPr id="35" name="Picture 34"/>
          <p:cNvPicPr>
            <a:picLocks noChangeAspect="1"/>
          </p:cNvPicPr>
          <p:nvPr/>
        </p:nvPicPr>
        <p:blipFill>
          <a:blip r:embed="rId12"/>
          <a:stretch>
            <a:fillRect/>
          </a:stretch>
        </p:blipFill>
        <p:spPr>
          <a:xfrm>
            <a:off x="7192688" y="2554265"/>
            <a:ext cx="1242770" cy="796703"/>
          </a:xfrm>
          <a:prstGeom prst="rect">
            <a:avLst/>
          </a:prstGeom>
        </p:spPr>
      </p:pic>
      <p:pic>
        <p:nvPicPr>
          <p:cNvPr id="36" name="Picture 35"/>
          <p:cNvPicPr>
            <a:picLocks noChangeAspect="1"/>
          </p:cNvPicPr>
          <p:nvPr/>
        </p:nvPicPr>
        <p:blipFill>
          <a:blip r:embed="rId12"/>
          <a:stretch>
            <a:fillRect/>
          </a:stretch>
        </p:blipFill>
        <p:spPr>
          <a:xfrm>
            <a:off x="7444808" y="2708338"/>
            <a:ext cx="1242770" cy="796703"/>
          </a:xfrm>
          <a:prstGeom prst="rect">
            <a:avLst/>
          </a:prstGeom>
        </p:spPr>
      </p:pic>
      <p:pic>
        <p:nvPicPr>
          <p:cNvPr id="9" name="Picture 8"/>
          <p:cNvPicPr>
            <a:picLocks noChangeAspect="1"/>
          </p:cNvPicPr>
          <p:nvPr/>
        </p:nvPicPr>
        <p:blipFill>
          <a:blip r:embed="rId13"/>
          <a:stretch>
            <a:fillRect/>
          </a:stretch>
        </p:blipFill>
        <p:spPr>
          <a:xfrm>
            <a:off x="8130007" y="3761654"/>
            <a:ext cx="2277200" cy="150507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5"/>
          <p:cNvSpPr>
            <a:spLocks/>
          </p:cNvSpPr>
          <p:nvPr/>
        </p:nvSpPr>
        <p:spPr bwMode="auto">
          <a:xfrm>
            <a:off x="7951456" y="3016365"/>
            <a:ext cx="291007" cy="212212"/>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5" name="Freeform 5"/>
          <p:cNvSpPr>
            <a:spLocks/>
          </p:cNvSpPr>
          <p:nvPr/>
        </p:nvSpPr>
        <p:spPr bwMode="auto">
          <a:xfrm>
            <a:off x="8058502" y="3499119"/>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6" name="Freeform 5"/>
          <p:cNvSpPr>
            <a:spLocks/>
          </p:cNvSpPr>
          <p:nvPr/>
        </p:nvSpPr>
        <p:spPr bwMode="auto">
          <a:xfrm>
            <a:off x="6950088" y="185727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7" name="Freeform 5"/>
          <p:cNvSpPr>
            <a:spLocks/>
          </p:cNvSpPr>
          <p:nvPr/>
        </p:nvSpPr>
        <p:spPr bwMode="auto">
          <a:xfrm>
            <a:off x="7320834" y="2938576"/>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Freeform 5"/>
          <p:cNvSpPr>
            <a:spLocks/>
          </p:cNvSpPr>
          <p:nvPr/>
        </p:nvSpPr>
        <p:spPr bwMode="auto">
          <a:xfrm>
            <a:off x="8773050" y="3045475"/>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9" name="Freeform 5"/>
          <p:cNvSpPr>
            <a:spLocks/>
          </p:cNvSpPr>
          <p:nvPr/>
        </p:nvSpPr>
        <p:spPr bwMode="auto">
          <a:xfrm>
            <a:off x="6344980" y="2234470"/>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0" name="Freeform 5"/>
          <p:cNvSpPr>
            <a:spLocks/>
          </p:cNvSpPr>
          <p:nvPr/>
        </p:nvSpPr>
        <p:spPr bwMode="auto">
          <a:xfrm>
            <a:off x="6539858" y="199461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1" name="Freeform 5"/>
          <p:cNvSpPr>
            <a:spLocks/>
          </p:cNvSpPr>
          <p:nvPr/>
        </p:nvSpPr>
        <p:spPr bwMode="auto">
          <a:xfrm>
            <a:off x="8559305" y="3433501"/>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sp>
        <p:nvSpPr>
          <p:cNvPr id="54" name="Freeform 5"/>
          <p:cNvSpPr>
            <a:spLocks/>
          </p:cNvSpPr>
          <p:nvPr/>
        </p:nvSpPr>
        <p:spPr bwMode="auto">
          <a:xfrm>
            <a:off x="7127135" y="2461846"/>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Title 1"/>
          <p:cNvSpPr txBox="1">
            <a:spLocks/>
          </p:cNvSpPr>
          <p:nvPr/>
        </p:nvSpPr>
        <p:spPr>
          <a:xfrm>
            <a:off x="9866536" y="368501"/>
            <a:ext cx="1847709"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7" dirty="0"/>
              <a:t>Dynamics</a:t>
            </a:r>
          </a:p>
          <a:p>
            <a:r>
              <a:rPr lang="en-US" sz="3137" dirty="0"/>
              <a:t>SQL</a:t>
            </a:r>
          </a:p>
          <a:p>
            <a:r>
              <a:rPr lang="en-US" sz="3137" dirty="0"/>
              <a:t>SAP</a:t>
            </a:r>
          </a:p>
          <a:p>
            <a:r>
              <a:rPr lang="en-US" sz="3137" dirty="0"/>
              <a:t>Oracle</a:t>
            </a:r>
          </a:p>
        </p:txBody>
      </p:sp>
    </p:spTree>
    <p:extLst>
      <p:ext uri="{BB962C8B-B14F-4D97-AF65-F5344CB8AC3E}">
        <p14:creationId xmlns:p14="http://schemas.microsoft.com/office/powerpoint/2010/main" val="320040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250"/>
                                        <p:tgtEl>
                                          <p:spTgt spid="3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250"/>
                                        <p:tgtEl>
                                          <p:spTgt spid="3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250"/>
                                        <p:tgtEl>
                                          <p:spTgt spid="35"/>
                                        </p:tgtEl>
                                      </p:cBhvr>
                                    </p:animEffect>
                                  </p:childTnLst>
                                </p:cTn>
                              </p:par>
                            </p:childTnLst>
                          </p:cTn>
                        </p:par>
                        <p:par>
                          <p:cTn id="34" fill="hold">
                            <p:stCondLst>
                              <p:cond delay="275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3750"/>
                            </p:stCondLst>
                            <p:childTnLst>
                              <p:par>
                                <p:cTn id="84" presetID="22" presetClass="entr" presetSubtype="8" fill="hold"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par>
                          <p:cTn id="87" fill="hold">
                            <p:stCondLst>
                              <p:cond delay="425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animBg="1"/>
      <p:bldP spid="47" grpId="0" animBg="1"/>
      <p:bldP spid="48" grpId="0" animBg="1"/>
      <p:bldP spid="49" grpId="0" animBg="1"/>
      <p:bldP spid="50" grpId="0" animBg="1"/>
      <p:bldP spid="51" grpId="0" animBg="1"/>
      <p:bldP spid="54" grpId="0" animBg="1"/>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166418" y="3702519"/>
            <a:ext cx="11883828" cy="202423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46263" tIns="91414" rIns="146263" bIns="91414" numCol="1" spcCol="0" rtlCol="0" fromWordArt="0" anchor="t" anchorCtr="0" forceAA="0" compatLnSpc="1">
            <a:prstTxWarp prst="textNoShape">
              <a:avLst/>
            </a:prstTxWarp>
            <a:noAutofit/>
          </a:bodyPr>
          <a:lstStyle/>
          <a:p>
            <a:pPr defTabSz="895750" fontAlgn="base">
              <a:lnSpc>
                <a:spcPct val="90000"/>
              </a:lnSpc>
              <a:spcBef>
                <a:spcPct val="0"/>
              </a:spcBef>
              <a:spcAft>
                <a:spcPct val="0"/>
              </a:spcAft>
            </a:pPr>
            <a:endParaRPr lang="en-US" sz="1920" b="1" dirty="0">
              <a:gradFill>
                <a:gsLst>
                  <a:gs pos="0">
                    <a:srgbClr val="000000"/>
                  </a:gs>
                  <a:gs pos="100000">
                    <a:srgbClr val="000000"/>
                  </a:gs>
                </a:gsLst>
                <a:lin ang="5400000" scaled="0"/>
              </a:gradFill>
              <a:ea typeface="Segoe UI" pitchFamily="34" charset="0"/>
              <a:cs typeface="Segoe UI" pitchFamily="34" charset="0"/>
            </a:endParaRPr>
          </a:p>
          <a:p>
            <a:pPr defTabSz="895750" fontAlgn="base">
              <a:lnSpc>
                <a:spcPct val="90000"/>
              </a:lnSpc>
              <a:spcBef>
                <a:spcPct val="0"/>
              </a:spcBef>
              <a:spcAft>
                <a:spcPct val="0"/>
              </a:spcAft>
            </a:pPr>
            <a:endParaRPr lang="en-US" sz="1920" b="1" dirty="0">
              <a:gradFill>
                <a:gsLst>
                  <a:gs pos="0">
                    <a:srgbClr val="000000"/>
                  </a:gs>
                  <a:gs pos="100000">
                    <a:srgbClr val="000000"/>
                  </a:gs>
                </a:gsLst>
                <a:lin ang="5400000" scaled="0"/>
              </a:gradFill>
              <a:ea typeface="Segoe UI" pitchFamily="34" charset="0"/>
              <a:cs typeface="Segoe UI" pitchFamily="34" charset="0"/>
            </a:endParaRPr>
          </a:p>
          <a:p>
            <a:pPr defTabSz="895750" fontAlgn="base">
              <a:lnSpc>
                <a:spcPct val="90000"/>
              </a:lnSpc>
              <a:spcBef>
                <a:spcPct val="0"/>
              </a:spcBef>
              <a:spcAft>
                <a:spcPct val="0"/>
              </a:spcAft>
            </a:pPr>
            <a:endParaRPr lang="en-US" sz="1920" b="1" dirty="0">
              <a:gradFill>
                <a:gsLst>
                  <a:gs pos="0">
                    <a:srgbClr val="000000"/>
                  </a:gs>
                  <a:gs pos="100000">
                    <a:srgbClr val="000000"/>
                  </a:gs>
                </a:gsLst>
                <a:lin ang="5400000" scaled="0"/>
              </a:gradFill>
              <a:ea typeface="Segoe UI" pitchFamily="34" charset="0"/>
              <a:cs typeface="Segoe UI" pitchFamily="34" charset="0"/>
            </a:endParaRPr>
          </a:p>
          <a:p>
            <a:pPr defTabSz="895750" fontAlgn="base">
              <a:lnSpc>
                <a:spcPct val="90000"/>
              </a:lnSpc>
              <a:spcBef>
                <a:spcPct val="0"/>
              </a:spcBef>
              <a:spcAft>
                <a:spcPct val="0"/>
              </a:spcAft>
            </a:pPr>
            <a:endParaRPr lang="en-US" sz="1920" b="1" dirty="0">
              <a:gradFill>
                <a:gsLst>
                  <a:gs pos="0">
                    <a:srgbClr val="000000"/>
                  </a:gs>
                  <a:gs pos="100000">
                    <a:srgbClr val="000000"/>
                  </a:gs>
                </a:gsLst>
                <a:lin ang="5400000" scaled="0"/>
              </a:gradFill>
              <a:ea typeface="Segoe UI" pitchFamily="34" charset="0"/>
              <a:cs typeface="Segoe UI" pitchFamily="34" charset="0"/>
            </a:endParaRPr>
          </a:p>
          <a:p>
            <a:pPr defTabSz="895750" fontAlgn="base">
              <a:lnSpc>
                <a:spcPct val="90000"/>
              </a:lnSpc>
              <a:spcBef>
                <a:spcPct val="0"/>
              </a:spcBef>
              <a:spcAft>
                <a:spcPct val="0"/>
              </a:spcAft>
            </a:pPr>
            <a:endParaRPr lang="en-US" sz="1920" b="1" dirty="0">
              <a:gradFill>
                <a:gsLst>
                  <a:gs pos="0">
                    <a:srgbClr val="000000"/>
                  </a:gs>
                  <a:gs pos="100000">
                    <a:srgbClr val="000000"/>
                  </a:gs>
                </a:gsLst>
                <a:lin ang="5400000" scaled="0"/>
              </a:gradFill>
              <a:ea typeface="Segoe UI" pitchFamily="34" charset="0"/>
              <a:cs typeface="Segoe UI" pitchFamily="34" charset="0"/>
            </a:endParaRPr>
          </a:p>
          <a:p>
            <a:pPr defTabSz="895750" fontAlgn="base">
              <a:lnSpc>
                <a:spcPct val="90000"/>
              </a:lnSpc>
              <a:spcBef>
                <a:spcPct val="0"/>
              </a:spcBef>
              <a:spcAft>
                <a:spcPct val="0"/>
              </a:spcAft>
            </a:pPr>
            <a:endParaRPr lang="en-US" sz="1920" b="1" dirty="0">
              <a:gradFill>
                <a:gsLst>
                  <a:gs pos="0">
                    <a:srgbClr val="000000"/>
                  </a:gs>
                  <a:gs pos="100000">
                    <a:srgbClr val="000000"/>
                  </a:gs>
                </a:gsLst>
                <a:lin ang="5400000" scaled="0"/>
              </a:gradFill>
              <a:ea typeface="Segoe UI" pitchFamily="34" charset="0"/>
              <a:cs typeface="Segoe UI" pitchFamily="34" charset="0"/>
            </a:endParaRPr>
          </a:p>
          <a:p>
            <a:pPr defTabSz="895750" fontAlgn="base">
              <a:lnSpc>
                <a:spcPct val="90000"/>
              </a:lnSpc>
              <a:spcBef>
                <a:spcPct val="0"/>
              </a:spcBef>
              <a:spcAft>
                <a:spcPct val="0"/>
              </a:spcAft>
            </a:pPr>
            <a:r>
              <a:rPr lang="en-US" sz="1920" b="1" dirty="0">
                <a:gradFill>
                  <a:gsLst>
                    <a:gs pos="0">
                      <a:srgbClr val="000000"/>
                    </a:gs>
                    <a:gs pos="100000">
                      <a:srgbClr val="000000"/>
                    </a:gs>
                  </a:gsLst>
                  <a:lin ang="5400000" scaled="0"/>
                </a:gradFill>
                <a:ea typeface="Segoe UI" pitchFamily="34" charset="0"/>
                <a:cs typeface="Segoe UI" pitchFamily="34" charset="0"/>
              </a:rPr>
              <a:t>Visual Studio 2015</a:t>
            </a:r>
          </a:p>
        </p:txBody>
      </p:sp>
      <p:sp>
        <p:nvSpPr>
          <p:cNvPr id="5" name="Title 4"/>
          <p:cNvSpPr>
            <a:spLocks noGrp="1"/>
          </p:cNvSpPr>
          <p:nvPr>
            <p:ph type="title"/>
          </p:nvPr>
        </p:nvSpPr>
        <p:spPr>
          <a:xfrm>
            <a:off x="166418" y="238168"/>
            <a:ext cx="12117861" cy="899409"/>
          </a:xfrm>
        </p:spPr>
        <p:txBody>
          <a:bodyPr/>
          <a:lstStyle/>
          <a:p>
            <a:r>
              <a:rPr lang="en-US" sz="5288" dirty="0"/>
              <a:t>Visual Studio 2015 Offerings</a:t>
            </a:r>
          </a:p>
        </p:txBody>
      </p:sp>
      <p:sp>
        <p:nvSpPr>
          <p:cNvPr id="9" name="Rectangle 8"/>
          <p:cNvSpPr/>
          <p:nvPr/>
        </p:nvSpPr>
        <p:spPr bwMode="auto">
          <a:xfrm>
            <a:off x="166418" y="1389901"/>
            <a:ext cx="11883828" cy="207414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46263" tIns="91414" rIns="146263" bIns="91414" numCol="1" spcCol="0" rtlCol="0" fromWordArt="0" anchor="t" anchorCtr="0" forceAA="0" compatLnSpc="1">
            <a:prstTxWarp prst="textNoShape">
              <a:avLst/>
            </a:prstTxWarp>
            <a:noAutofit/>
          </a:bodyPr>
          <a:lstStyle/>
          <a:p>
            <a:pPr defTabSz="895750" fontAlgn="base">
              <a:lnSpc>
                <a:spcPct val="90000"/>
              </a:lnSpc>
              <a:spcBef>
                <a:spcPct val="0"/>
              </a:spcBef>
              <a:spcAft>
                <a:spcPct val="0"/>
              </a:spcAft>
            </a:pPr>
            <a:r>
              <a:rPr lang="en-US" sz="1920" b="1" dirty="0">
                <a:gradFill>
                  <a:gsLst>
                    <a:gs pos="0">
                      <a:srgbClr val="000000"/>
                    </a:gs>
                    <a:gs pos="100000">
                      <a:srgbClr val="000000"/>
                    </a:gs>
                  </a:gsLst>
                  <a:lin ang="5400000" scaled="0"/>
                </a:gradFill>
                <a:ea typeface="Segoe UI" pitchFamily="34" charset="0"/>
                <a:cs typeface="Segoe UI" pitchFamily="34" charset="0"/>
              </a:rPr>
              <a:t>Visual</a:t>
            </a:r>
            <a:r>
              <a:rPr lang="en-US" sz="1920" b="1">
                <a:gradFill>
                  <a:gsLst>
                    <a:gs pos="0">
                      <a:srgbClr val="000000"/>
                    </a:gs>
                    <a:gs pos="100000">
                      <a:srgbClr val="000000"/>
                    </a:gs>
                  </a:gsLst>
                  <a:lin ang="5400000" scaled="0"/>
                </a:gradFill>
                <a:ea typeface="Segoe UI" pitchFamily="34" charset="0"/>
                <a:cs typeface="Segoe UI" pitchFamily="34" charset="0"/>
              </a:rPr>
              <a:t> Studio 2013</a:t>
            </a:r>
            <a:endParaRPr lang="en-US" sz="1920" b="1" dirty="0">
              <a:gradFill>
                <a:gsLst>
                  <a:gs pos="0">
                    <a:srgbClr val="000000"/>
                  </a:gs>
                  <a:gs pos="100000">
                    <a:srgbClr val="000000"/>
                  </a:gs>
                </a:gsLst>
                <a:lin ang="5400000" scaled="0"/>
              </a:gradFill>
              <a:ea typeface="Segoe UI" pitchFamily="34" charset="0"/>
              <a:cs typeface="Segoe UI" pitchFamily="34" charset="0"/>
            </a:endParaRPr>
          </a:p>
        </p:txBody>
      </p:sp>
      <p:sp>
        <p:nvSpPr>
          <p:cNvPr id="10" name="Rectangle 9"/>
          <p:cNvSpPr/>
          <p:nvPr/>
        </p:nvSpPr>
        <p:spPr>
          <a:xfrm>
            <a:off x="5734597" y="2372279"/>
            <a:ext cx="2632111" cy="9347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016"/>
            <a:r>
              <a:rPr lang="en-US" sz="1200" b="1" dirty="0">
                <a:gradFill>
                  <a:gsLst>
                    <a:gs pos="100000">
                      <a:srgbClr val="FFFFFF"/>
                    </a:gs>
                    <a:gs pos="0">
                      <a:srgbClr val="FFFFFF"/>
                    </a:gs>
                  </a:gsLst>
                  <a:lin ang="5400000" scaled="0"/>
                </a:gradFill>
              </a:rPr>
              <a:t>ULTIMATE WITH MSDN</a:t>
            </a:r>
          </a:p>
        </p:txBody>
      </p:sp>
      <p:sp>
        <p:nvSpPr>
          <p:cNvPr id="11" name="Rectangle 10"/>
          <p:cNvSpPr/>
          <p:nvPr/>
        </p:nvSpPr>
        <p:spPr>
          <a:xfrm>
            <a:off x="3020521" y="2372279"/>
            <a:ext cx="2605684" cy="9347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016"/>
            <a:r>
              <a:rPr lang="en-US" sz="1200" b="1" dirty="0">
                <a:gradFill>
                  <a:gsLst>
                    <a:gs pos="100000">
                      <a:srgbClr val="FFFFFF"/>
                    </a:gs>
                    <a:gs pos="0">
                      <a:srgbClr val="FFFFFF"/>
                    </a:gs>
                  </a:gsLst>
                  <a:lin ang="5400000" scaled="0"/>
                </a:gradFill>
              </a:rPr>
              <a:t>PREMIUM WITH MSDN</a:t>
            </a:r>
          </a:p>
        </p:txBody>
      </p:sp>
      <p:sp>
        <p:nvSpPr>
          <p:cNvPr id="12" name="Rectangle 11"/>
          <p:cNvSpPr/>
          <p:nvPr/>
        </p:nvSpPr>
        <p:spPr>
          <a:xfrm>
            <a:off x="269203" y="2378305"/>
            <a:ext cx="2628963" cy="9347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016"/>
            <a:r>
              <a:rPr lang="en-US" sz="1200" b="1" dirty="0">
                <a:gradFill>
                  <a:gsLst>
                    <a:gs pos="100000">
                      <a:srgbClr val="FFFFFF"/>
                    </a:gs>
                    <a:gs pos="0">
                      <a:srgbClr val="FFFFFF"/>
                    </a:gs>
                  </a:gsLst>
                  <a:lin ang="5400000" scaled="0"/>
                </a:gradFill>
              </a:rPr>
              <a:t>PROFESSIONAL WITH MSDN</a:t>
            </a:r>
          </a:p>
        </p:txBody>
      </p:sp>
      <p:sp>
        <p:nvSpPr>
          <p:cNvPr id="62" name="Rectangle 42"/>
          <p:cNvSpPr/>
          <p:nvPr/>
        </p:nvSpPr>
        <p:spPr>
          <a:xfrm>
            <a:off x="269204" y="3797907"/>
            <a:ext cx="2696745" cy="921826"/>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defTabSz="914016"/>
            <a:r>
              <a:rPr lang="en-US" sz="1200" b="1" dirty="0">
                <a:gradFill>
                  <a:gsLst>
                    <a:gs pos="100000">
                      <a:srgbClr val="FFFFFF"/>
                    </a:gs>
                    <a:gs pos="0">
                      <a:srgbClr val="FFFFFF"/>
                    </a:gs>
                  </a:gsLst>
                  <a:lin ang="5400000" scaled="0"/>
                </a:gradFill>
              </a:rPr>
              <a:t>PROFESSIONAL WITH MSDN</a:t>
            </a:r>
          </a:p>
        </p:txBody>
      </p:sp>
      <p:sp>
        <p:nvSpPr>
          <p:cNvPr id="25" name="Rectangle 24"/>
          <p:cNvSpPr/>
          <p:nvPr/>
        </p:nvSpPr>
        <p:spPr>
          <a:xfrm>
            <a:off x="3068737" y="3805983"/>
            <a:ext cx="5297972" cy="921826"/>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defTabSz="914016"/>
            <a:r>
              <a:rPr lang="en-US" sz="1200" b="1" dirty="0">
                <a:gradFill>
                  <a:gsLst>
                    <a:gs pos="100000">
                      <a:srgbClr val="FFFFFF"/>
                    </a:gs>
                    <a:gs pos="0">
                      <a:srgbClr val="FFFFFF"/>
                    </a:gs>
                  </a:gsLst>
                  <a:lin ang="5400000" scaled="0"/>
                </a:gradFill>
              </a:rPr>
              <a:t>ENTERPRISE WITH MSDN</a:t>
            </a:r>
          </a:p>
        </p:txBody>
      </p:sp>
      <p:sp>
        <p:nvSpPr>
          <p:cNvPr id="30" name="Rectangle 29"/>
          <p:cNvSpPr/>
          <p:nvPr/>
        </p:nvSpPr>
        <p:spPr>
          <a:xfrm>
            <a:off x="10239130" y="2378306"/>
            <a:ext cx="1716735" cy="9347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016"/>
            <a:r>
              <a:rPr lang="en-US" sz="1200" b="1" dirty="0">
                <a:gradFill>
                  <a:gsLst>
                    <a:gs pos="100000">
                      <a:srgbClr val="FFFFFF"/>
                    </a:gs>
                    <a:gs pos="0">
                      <a:srgbClr val="FFFFFF"/>
                    </a:gs>
                  </a:gsLst>
                  <a:lin ang="5400000" scaled="0"/>
                </a:gradFill>
              </a:rPr>
              <a:t>TEST PROFESSIONAL WITH MSDN</a:t>
            </a:r>
          </a:p>
        </p:txBody>
      </p:sp>
      <p:sp>
        <p:nvSpPr>
          <p:cNvPr id="31" name="Rectangle 30"/>
          <p:cNvSpPr/>
          <p:nvPr/>
        </p:nvSpPr>
        <p:spPr>
          <a:xfrm>
            <a:off x="8489062" y="2378305"/>
            <a:ext cx="1614713" cy="9347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016"/>
            <a:r>
              <a:rPr lang="en-US" sz="1200" b="1" dirty="0">
                <a:gradFill>
                  <a:gsLst>
                    <a:gs pos="100000">
                      <a:srgbClr val="FFFFFF"/>
                    </a:gs>
                    <a:gs pos="0">
                      <a:srgbClr val="FFFFFF"/>
                    </a:gs>
                  </a:gsLst>
                  <a:lin ang="5400000" scaled="0"/>
                </a:gradFill>
              </a:rPr>
              <a:t>MSDN PLATFORMS</a:t>
            </a:r>
          </a:p>
        </p:txBody>
      </p:sp>
      <p:sp>
        <p:nvSpPr>
          <p:cNvPr id="32" name="Rectangle 32"/>
          <p:cNvSpPr/>
          <p:nvPr/>
        </p:nvSpPr>
        <p:spPr>
          <a:xfrm>
            <a:off x="8489060" y="3793264"/>
            <a:ext cx="1635044" cy="926470"/>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defTabSz="914016"/>
            <a:r>
              <a:rPr lang="en-US" sz="1200" b="1" dirty="0">
                <a:gradFill>
                  <a:gsLst>
                    <a:gs pos="100000">
                      <a:srgbClr val="FFFFFF"/>
                    </a:gs>
                    <a:gs pos="0">
                      <a:srgbClr val="FFFFFF"/>
                    </a:gs>
                  </a:gsLst>
                  <a:lin ang="5400000" scaled="0"/>
                </a:gradFill>
              </a:rPr>
              <a:t>MSDN PLATFORMS</a:t>
            </a:r>
          </a:p>
        </p:txBody>
      </p:sp>
      <p:sp>
        <p:nvSpPr>
          <p:cNvPr id="35" name="Rectangle 34"/>
          <p:cNvSpPr/>
          <p:nvPr/>
        </p:nvSpPr>
        <p:spPr>
          <a:xfrm>
            <a:off x="10239130" y="3797907"/>
            <a:ext cx="1716735" cy="921826"/>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defTabSz="914016"/>
            <a:r>
              <a:rPr lang="en-US" sz="1200" b="1" dirty="0">
                <a:gradFill>
                  <a:gsLst>
                    <a:gs pos="100000">
                      <a:srgbClr val="FFFFFF"/>
                    </a:gs>
                    <a:gs pos="0">
                      <a:srgbClr val="FFFFFF"/>
                    </a:gs>
                  </a:gsLst>
                  <a:lin ang="5400000" scaled="0"/>
                </a:gradFill>
              </a:rPr>
              <a:t>TEST PROFESSIONAL WITH MSDN</a:t>
            </a:r>
          </a:p>
        </p:txBody>
      </p:sp>
      <p:sp>
        <p:nvSpPr>
          <p:cNvPr id="2" name="Isosceles Triangle 1"/>
          <p:cNvSpPr/>
          <p:nvPr/>
        </p:nvSpPr>
        <p:spPr bwMode="auto">
          <a:xfrm rot="10800000">
            <a:off x="934258" y="3293141"/>
            <a:ext cx="890293" cy="58028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Isosceles Triangle 28"/>
          <p:cNvSpPr/>
          <p:nvPr/>
        </p:nvSpPr>
        <p:spPr bwMode="auto">
          <a:xfrm rot="10800000">
            <a:off x="3909992" y="3297738"/>
            <a:ext cx="890293" cy="58028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Isosceles Triangle 36"/>
          <p:cNvSpPr/>
          <p:nvPr/>
        </p:nvSpPr>
        <p:spPr bwMode="auto">
          <a:xfrm rot="10800000">
            <a:off x="8873036" y="3293140"/>
            <a:ext cx="890293" cy="58028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Isosceles Triangle 38"/>
          <p:cNvSpPr/>
          <p:nvPr/>
        </p:nvSpPr>
        <p:spPr bwMode="auto">
          <a:xfrm rot="10800000">
            <a:off x="10652351" y="3285228"/>
            <a:ext cx="890293" cy="58028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Isosceles Triangle 39"/>
          <p:cNvSpPr/>
          <p:nvPr/>
        </p:nvSpPr>
        <p:spPr bwMode="auto">
          <a:xfrm rot="10800000">
            <a:off x="6519122" y="3304279"/>
            <a:ext cx="890293" cy="58028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2898166" y="2160237"/>
            <a:ext cx="5557046" cy="267531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916943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Simplifying Integration</a:t>
            </a:r>
            <a:endParaRPr lang="en-US" sz="4800" dirty="0"/>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smtClean="0">
                <a:gradFill>
                  <a:gsLst>
                    <a:gs pos="2917">
                      <a:schemeClr val="tx1"/>
                    </a:gs>
                    <a:gs pos="30000">
                      <a:schemeClr val="tx1"/>
                    </a:gs>
                  </a:gsLst>
                  <a:lin ang="5400000" scaled="0"/>
                </a:gradFill>
              </a:rPr>
              <a:t>Managed Middle Tier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On Premise Applications</a:t>
            </a: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Databases</a:t>
            </a:r>
            <a:r>
              <a:rPr lang="en-US" sz="2000" dirty="0" smtClean="0">
                <a:gradFill>
                  <a:gsLst>
                    <a:gs pos="2917">
                      <a:schemeClr val="tx1"/>
                    </a:gs>
                    <a:gs pos="30000">
                      <a:schemeClr val="tx1"/>
                    </a:gs>
                  </a:gsLst>
                  <a:lin ang="5400000" scaled="0"/>
                </a:gradFill>
                <a:latin typeface="+mj-lt"/>
              </a:rPr>
              <a:t> in Azure VMs</a:t>
            </a: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SharePoint Online</a:t>
            </a: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Cloud-Hosted Web Apps</a:t>
            </a: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5667274" y="1415629"/>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API App[s]</a:t>
            </a:r>
          </a:p>
        </p:txBody>
      </p:sp>
      <p:cxnSp>
        <p:nvCxnSpPr>
          <p:cNvPr id="10" name="Straight Arrow Connector 9"/>
          <p:cNvCxnSpPr/>
          <p:nvPr/>
        </p:nvCxnSpPr>
        <p:spPr>
          <a:xfrm>
            <a:off x="4085863" y="1888271"/>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4112639" y="2829535"/>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4143620" y="3355061"/>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4085863" y="3481868"/>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6598404" y="2374637"/>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6598404" y="3355061"/>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6598404" y="3229734"/>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4730807" y="4423234"/>
            <a:ext cx="27747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chemeClr val="tx1"/>
                    </a:gs>
                    <a:gs pos="30000">
                      <a:schemeClr val="tx1"/>
                    </a:gs>
                  </a:gsLst>
                  <a:lin ang="5400000" scaled="0"/>
                </a:gradFill>
              </a:rPr>
              <a:t>SSO, Auth, Scale, etc.</a:t>
            </a:r>
          </a:p>
        </p:txBody>
      </p:sp>
    </p:spTree>
    <p:extLst>
      <p:ext uri="{BB962C8B-B14F-4D97-AF65-F5344CB8AC3E}">
        <p14:creationId xmlns:p14="http://schemas.microsoft.com/office/powerpoint/2010/main" val="3606886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Logic Apps</a:t>
            </a:r>
            <a:endParaRPr lang="en-US" dirty="0"/>
          </a:p>
        </p:txBody>
      </p:sp>
    </p:spTree>
    <p:extLst>
      <p:ext uri="{BB962C8B-B14F-4D97-AF65-F5344CB8AC3E}">
        <p14:creationId xmlns:p14="http://schemas.microsoft.com/office/powerpoint/2010/main" val="38277365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Logic Apps for easy automation</a:t>
            </a:r>
          </a:p>
          <a:p>
            <a:pPr marL="519406" lvl="1" defTabSz="878526">
              <a:spcAft>
                <a:spcPts val="2353"/>
              </a:spcAft>
            </a:pPr>
            <a:r>
              <a:rPr lang="en-US" sz="2353" dirty="0">
                <a:solidFill>
                  <a:srgbClr val="FFFFFF"/>
                </a:solidFill>
                <a:latin typeface="Segoe UI Light"/>
              </a:rPr>
              <a:t>No code designer for rapid creation</a:t>
            </a:r>
          </a:p>
          <a:p>
            <a:pPr marL="519406" lvl="1" defTabSz="878526">
              <a:spcAft>
                <a:spcPts val="2353"/>
              </a:spcAft>
            </a:pPr>
            <a:r>
              <a:rPr lang="en-US" sz="2353" dirty="0">
                <a:solidFill>
                  <a:srgbClr val="FFFFFF"/>
                </a:solidFill>
                <a:latin typeface="Segoe UI Light"/>
              </a:rPr>
              <a:t>Dozens of pre-built templates to get started</a:t>
            </a:r>
          </a:p>
          <a:p>
            <a:pPr marL="519406" lvl="1" defTabSz="878526">
              <a:spcAft>
                <a:spcPts val="2353"/>
              </a:spcAft>
            </a:pPr>
            <a:r>
              <a:rPr lang="en-US" sz="2353" dirty="0">
                <a:solidFill>
                  <a:srgbClr val="FFFFFF"/>
                </a:solidFill>
                <a:latin typeface="Segoe UI Light"/>
              </a:rPr>
              <a:t>Out of box support for popular SaaS and </a:t>
            </a:r>
            <a:r>
              <a:rPr lang="en-US" sz="2353" dirty="0" smtClean="0">
                <a:solidFill>
                  <a:srgbClr val="FFFFFF"/>
                </a:solidFill>
                <a:latin typeface="Segoe UI Light"/>
              </a:rPr>
              <a:t>on-premises </a:t>
            </a:r>
            <a:r>
              <a:rPr lang="en-US" sz="2353" dirty="0">
                <a:solidFill>
                  <a:srgbClr val="FFFFFF"/>
                </a:solidFill>
                <a:latin typeface="Segoe UI Light"/>
              </a:rPr>
              <a:t>apps</a:t>
            </a:r>
          </a:p>
          <a:p>
            <a:pPr marL="519406" lvl="1" defTabSz="878526">
              <a:spcAft>
                <a:spcPts val="2353"/>
              </a:spcAft>
            </a:pPr>
            <a:r>
              <a:rPr lang="en-US" sz="2353" dirty="0">
                <a:solidFill>
                  <a:srgbClr val="FFFFFF"/>
                </a:solidFill>
                <a:latin typeface="Segoe UI Light"/>
              </a:rPr>
              <a:t>Use with custom API apps of your own</a:t>
            </a:r>
          </a:p>
          <a:p>
            <a:pPr marL="519406" lvl="1" defTabSz="878526">
              <a:spcAft>
                <a:spcPts val="2353"/>
              </a:spcAft>
            </a:pPr>
            <a:r>
              <a:rPr lang="en-US" sz="2353" dirty="0" err="1">
                <a:solidFill>
                  <a:srgbClr val="FFFFFF"/>
                </a:solidFill>
                <a:latin typeface="Segoe UI Light"/>
              </a:rPr>
              <a:t>Biztalk</a:t>
            </a:r>
            <a:r>
              <a:rPr lang="en-US" sz="2353" dirty="0">
                <a:solidFill>
                  <a:srgbClr val="FFFFFF"/>
                </a:solidFill>
                <a:latin typeface="Segoe UI Light"/>
              </a:rPr>
              <a:t> APIs for expert integration scenarios</a:t>
            </a:r>
          </a:p>
        </p:txBody>
      </p:sp>
      <p:sp>
        <p:nvSpPr>
          <p:cNvPr id="49" name="Rectangle 48"/>
          <p:cNvSpPr/>
          <p:nvPr/>
        </p:nvSpPr>
        <p:spPr>
          <a:xfrm>
            <a:off x="1339677" y="3703489"/>
            <a:ext cx="2809167" cy="816506"/>
          </a:xfrm>
          <a:prstGeom prst="rect">
            <a:avLst/>
          </a:prstGeom>
        </p:spPr>
        <p:txBody>
          <a:bodyPr wrap="none">
            <a:spAutoFit/>
          </a:bodyPr>
          <a:lstStyle/>
          <a:p>
            <a:pPr algn="ctr" defTabSz="878526"/>
            <a:r>
              <a:rPr lang="en-US" sz="2353" dirty="0">
                <a:solidFill>
                  <a:srgbClr val="FFFFFF"/>
                </a:solidFill>
                <a:latin typeface="Segoe UI Light"/>
              </a:rPr>
              <a:t>Automate SaaS and</a:t>
            </a:r>
          </a:p>
          <a:p>
            <a:pPr algn="ctr" defTabSz="878526"/>
            <a:r>
              <a:rPr lang="en-US" sz="2353" dirty="0">
                <a:solidFill>
                  <a:srgbClr val="FFFFFF"/>
                </a:solidFill>
                <a:latin typeface="Segoe UI Light"/>
              </a:rPr>
              <a:t>on-premises systems</a:t>
            </a: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algn="ctr" defTabSz="896386">
                <a:defRPr/>
              </a:pPr>
              <a:r>
                <a:rPr lang="en-US" sz="1836" b="1" kern="0" cap="all" dirty="0">
                  <a:solidFill>
                    <a:srgbClr val="FFFFFF"/>
                  </a:solidFill>
                </a:rPr>
                <a:t>LOGIC Apps</a:t>
              </a:r>
            </a:p>
          </p:txBody>
        </p:sp>
        <p:pic>
          <p:nvPicPr>
            <p:cNvPr id="12" name="Picture 11"/>
            <p:cNvPicPr>
              <a:picLocks noChangeAspect="1"/>
            </p:cNvPicPr>
            <p:nvPr/>
          </p:nvPicPr>
          <p:blipFill>
            <a:blip r:embed="rId2"/>
            <a:stretch>
              <a:fillRect/>
            </a:stretch>
          </p:blipFill>
          <p:spPr>
            <a:xfrm>
              <a:off x="9803408" y="3895961"/>
              <a:ext cx="727877" cy="727065"/>
            </a:xfrm>
            <a:prstGeom prst="rect">
              <a:avLst/>
            </a:prstGeom>
          </p:spPr>
        </p:pic>
      </p:grpSp>
    </p:spTree>
    <p:extLst>
      <p:ext uri="{BB962C8B-B14F-4D97-AF65-F5344CB8AC3E}">
        <p14:creationId xmlns:p14="http://schemas.microsoft.com/office/powerpoint/2010/main" val="327366674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gradFill flip="none" rotWithShape="1">
            <a:gsLst>
              <a:gs pos="3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pic>
        <p:nvPicPr>
          <p:cNvPr id="30" name="Picture 29"/>
          <p:cNvPicPr>
            <a:picLocks noChangeAspect="1"/>
          </p:cNvPicPr>
          <p:nvPr/>
        </p:nvPicPr>
        <p:blipFill>
          <a:blip r:embed="rId11"/>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FFFFFF"/>
                    </a:gs>
                    <a:gs pos="100000">
                      <a:srgbClr val="FFFFFF"/>
                    </a:gs>
                  </a:gsLst>
                  <a:lin ang="5400000" scaled="0"/>
                </a:gradFill>
              </a:rPr>
              <a:t>SaaS integration</a:t>
            </a:r>
          </a:p>
        </p:txBody>
      </p:sp>
      <p:pic>
        <p:nvPicPr>
          <p:cNvPr id="43" name="Picture 42"/>
          <p:cNvPicPr>
            <a:picLocks noChangeAspect="1"/>
          </p:cNvPicPr>
          <p:nvPr/>
        </p:nvPicPr>
        <p:blipFill>
          <a:blip r:embed="rId12"/>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3"/>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pic>
        <p:nvPicPr>
          <p:cNvPr id="55" name="Picture 54"/>
          <p:cNvPicPr>
            <a:picLocks noChangeAspect="1"/>
          </p:cNvPicPr>
          <p:nvPr/>
        </p:nvPicPr>
        <p:blipFill>
          <a:blip r:embed="rId16"/>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7"/>
          <a:stretch>
            <a:fillRect/>
          </a:stretch>
        </p:blipFill>
        <p:spPr>
          <a:xfrm>
            <a:off x="6298613" y="1702815"/>
            <a:ext cx="515862" cy="887024"/>
          </a:xfrm>
          <a:prstGeom prst="rect">
            <a:avLst/>
          </a:prstGeom>
        </p:spPr>
      </p:pic>
      <p:pic>
        <p:nvPicPr>
          <p:cNvPr id="19" name="Picture 18"/>
          <p:cNvPicPr>
            <a:picLocks noChangeAspect="1"/>
          </p:cNvPicPr>
          <p:nvPr/>
        </p:nvPicPr>
        <p:blipFill>
          <a:blip r:embed="rId18"/>
          <a:stretch>
            <a:fillRect/>
          </a:stretch>
        </p:blipFill>
        <p:spPr>
          <a:xfrm>
            <a:off x="8361843" y="366006"/>
            <a:ext cx="963053" cy="1062688"/>
          </a:xfrm>
          <a:prstGeom prst="rect">
            <a:avLst/>
          </a:prstGeom>
        </p:spPr>
      </p:pic>
      <p:pic>
        <p:nvPicPr>
          <p:cNvPr id="20" name="Picture 19"/>
          <p:cNvPicPr>
            <a:picLocks noChangeAspect="1"/>
          </p:cNvPicPr>
          <p:nvPr/>
        </p:nvPicPr>
        <p:blipFill>
          <a:blip r:embed="rId19"/>
          <a:stretch>
            <a:fillRect/>
          </a:stretch>
        </p:blipFill>
        <p:spPr>
          <a:xfrm>
            <a:off x="9531548" y="214781"/>
            <a:ext cx="1064784" cy="1252212"/>
          </a:xfrm>
          <a:prstGeom prst="rect">
            <a:avLst/>
          </a:prstGeom>
        </p:spPr>
      </p:pic>
      <p:pic>
        <p:nvPicPr>
          <p:cNvPr id="21" name="Picture 20"/>
          <p:cNvPicPr>
            <a:picLocks noChangeAspect="1"/>
          </p:cNvPicPr>
          <p:nvPr/>
        </p:nvPicPr>
        <p:blipFill>
          <a:blip r:embed="rId20"/>
          <a:stretch>
            <a:fillRect/>
          </a:stretch>
        </p:blipFill>
        <p:spPr>
          <a:xfrm>
            <a:off x="9499393" y="1452556"/>
            <a:ext cx="956271" cy="1028845"/>
          </a:xfrm>
          <a:prstGeom prst="rect">
            <a:avLst/>
          </a:prstGeom>
        </p:spPr>
      </p:pic>
      <p:pic>
        <p:nvPicPr>
          <p:cNvPr id="22" name="Picture 21"/>
          <p:cNvPicPr>
            <a:picLocks noChangeAspect="1"/>
          </p:cNvPicPr>
          <p:nvPr/>
        </p:nvPicPr>
        <p:blipFill>
          <a:blip r:embed="rId21"/>
          <a:stretch>
            <a:fillRect/>
          </a:stretch>
        </p:blipFill>
        <p:spPr>
          <a:xfrm>
            <a:off x="10737000" y="624226"/>
            <a:ext cx="902014" cy="995001"/>
          </a:xfrm>
          <a:prstGeom prst="rect">
            <a:avLst/>
          </a:prstGeom>
        </p:spPr>
      </p:pic>
      <p:pic>
        <p:nvPicPr>
          <p:cNvPr id="70" name="Picture 69"/>
          <p:cNvPicPr>
            <a:picLocks noChangeAspect="1"/>
          </p:cNvPicPr>
          <p:nvPr/>
        </p:nvPicPr>
        <p:blipFill>
          <a:blip r:embed="rId22"/>
          <a:stretch>
            <a:fillRect/>
          </a:stretch>
        </p:blipFill>
        <p:spPr>
          <a:xfrm>
            <a:off x="10397079" y="105401"/>
            <a:ext cx="244154" cy="318130"/>
          </a:xfrm>
          <a:prstGeom prst="rect">
            <a:avLst/>
          </a:prstGeom>
        </p:spPr>
      </p:pic>
      <p:pic>
        <p:nvPicPr>
          <p:cNvPr id="71" name="Picture 70"/>
          <p:cNvPicPr>
            <a:picLocks noChangeAspect="1"/>
          </p:cNvPicPr>
          <p:nvPr/>
        </p:nvPicPr>
        <p:blipFill>
          <a:blip r:embed="rId22"/>
          <a:stretch>
            <a:fillRect/>
          </a:stretch>
        </p:blipFill>
        <p:spPr>
          <a:xfrm>
            <a:off x="10920599" y="2048960"/>
            <a:ext cx="244154" cy="318130"/>
          </a:xfrm>
          <a:prstGeom prst="rect">
            <a:avLst/>
          </a:prstGeom>
        </p:spPr>
      </p:pic>
      <p:pic>
        <p:nvPicPr>
          <p:cNvPr id="72" name="Picture 71"/>
          <p:cNvPicPr>
            <a:picLocks noChangeAspect="1"/>
          </p:cNvPicPr>
          <p:nvPr/>
        </p:nvPicPr>
        <p:blipFill>
          <a:blip r:embed="rId22"/>
          <a:stretch>
            <a:fillRect/>
          </a:stretch>
        </p:blipFill>
        <p:spPr>
          <a:xfrm>
            <a:off x="8028586" y="93304"/>
            <a:ext cx="244154" cy="318130"/>
          </a:xfrm>
          <a:prstGeom prst="rect">
            <a:avLst/>
          </a:prstGeom>
        </p:spPr>
      </p:pic>
    </p:spTree>
    <p:extLst>
      <p:ext uri="{BB962C8B-B14F-4D97-AF65-F5344CB8AC3E}">
        <p14:creationId xmlns:p14="http://schemas.microsoft.com/office/powerpoint/2010/main" val="108868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FFFFFF"/>
                </a:solidFill>
              </a:rPr>
              <a:t>Box</a:t>
            </a:r>
          </a:p>
          <a:p>
            <a:pPr marL="280121" indent="-280121" defTabSz="914367">
              <a:spcAft>
                <a:spcPts val="147"/>
              </a:spcAft>
              <a:buFont typeface="Arial" panose="020B0604020202020204" pitchFamily="34" charset="0"/>
              <a:buChar char="•"/>
            </a:pPr>
            <a:r>
              <a:rPr lang="en-US" sz="1176" dirty="0">
                <a:solidFill>
                  <a:srgbClr val="FFFFFF"/>
                </a:solidFill>
              </a:rPr>
              <a:t>Chatter</a:t>
            </a:r>
          </a:p>
          <a:p>
            <a:pPr marL="280121" indent="-280121" defTabSz="914367">
              <a:spcAft>
                <a:spcPts val="147"/>
              </a:spcAft>
              <a:buFont typeface="Arial" panose="020B0604020202020204" pitchFamily="34" charset="0"/>
              <a:buChar char="•"/>
            </a:pPr>
            <a:r>
              <a:rPr lang="en-US" sz="1176" dirty="0">
                <a:solidFill>
                  <a:srgbClr val="FFFFFF"/>
                </a:solidFill>
              </a:rPr>
              <a:t>Delay</a:t>
            </a:r>
          </a:p>
          <a:p>
            <a:pPr marL="280121" indent="-280121" defTabSz="914367">
              <a:spcAft>
                <a:spcPts val="147"/>
              </a:spcAft>
              <a:buFont typeface="Arial" panose="020B0604020202020204" pitchFamily="34" charset="0"/>
              <a:buChar char="•"/>
            </a:pPr>
            <a:r>
              <a:rPr lang="en-US" sz="1176" dirty="0">
                <a:solidFill>
                  <a:srgbClr val="FFFFFF"/>
                </a:solidFill>
              </a:rPr>
              <a:t>Dropbox</a:t>
            </a:r>
          </a:p>
          <a:p>
            <a:pPr marL="280121" indent="-280121" defTabSz="914367">
              <a:spcAft>
                <a:spcPts val="147"/>
              </a:spcAft>
              <a:buFont typeface="Arial" panose="020B0604020202020204" pitchFamily="34" charset="0"/>
              <a:buChar char="•"/>
            </a:pPr>
            <a:r>
              <a:rPr lang="en-US" sz="1176" dirty="0">
                <a:solidFill>
                  <a:srgbClr val="FFFFFF"/>
                </a:solidFill>
              </a:rPr>
              <a:t>Azure HD Insight</a:t>
            </a:r>
          </a:p>
          <a:p>
            <a:pPr marL="280121" indent="-280121" defTabSz="914367">
              <a:spcAft>
                <a:spcPts val="147"/>
              </a:spcAft>
              <a:buFont typeface="Arial" panose="020B0604020202020204" pitchFamily="34" charset="0"/>
              <a:buChar char="•"/>
            </a:pPr>
            <a:r>
              <a:rPr lang="en-US" sz="1176" dirty="0" err="1">
                <a:solidFill>
                  <a:srgbClr val="FFFFFF"/>
                </a:solidFill>
              </a:rPr>
              <a:t>Marketo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Azure Media Services</a:t>
            </a:r>
          </a:p>
          <a:p>
            <a:pPr marL="280121" indent="-280121" defTabSz="914367">
              <a:spcAft>
                <a:spcPts val="147"/>
              </a:spcAft>
              <a:buFont typeface="Arial" panose="020B0604020202020204" pitchFamily="34" charset="0"/>
              <a:buChar char="•"/>
            </a:pPr>
            <a:r>
              <a:rPr lang="en-US" sz="1176" dirty="0">
                <a:solidFill>
                  <a:srgbClr val="FFFFFF"/>
                </a:solidFill>
              </a:rPr>
              <a:t>OneDrive</a:t>
            </a:r>
          </a:p>
          <a:p>
            <a:pPr marL="280121" indent="-280121" defTabSz="914367">
              <a:spcAft>
                <a:spcPts val="147"/>
              </a:spcAft>
              <a:buFont typeface="Arial" panose="020B0604020202020204" pitchFamily="34" charset="0"/>
              <a:buChar char="•"/>
            </a:pPr>
            <a:r>
              <a:rPr lang="en-US" sz="1176" dirty="0">
                <a:solidFill>
                  <a:srgbClr val="FFFFFF"/>
                </a:solidFill>
              </a:rPr>
              <a:t>SharePoint </a:t>
            </a:r>
          </a:p>
          <a:p>
            <a:pPr marL="280121" indent="-280121" defTabSz="914367">
              <a:spcAft>
                <a:spcPts val="147"/>
              </a:spcAft>
              <a:buFont typeface="Arial" panose="020B0604020202020204" pitchFamily="34" charset="0"/>
              <a:buChar char="•"/>
            </a:pPr>
            <a:r>
              <a:rPr lang="en-US" sz="1176" dirty="0">
                <a:solidFill>
                  <a:srgbClr val="FFFFFF"/>
                </a:solidFill>
              </a:rPr>
              <a:t>SQL Server</a:t>
            </a:r>
          </a:p>
          <a:p>
            <a:pPr marL="280121" indent="-280121" defTabSz="914367">
              <a:spcAft>
                <a:spcPts val="147"/>
              </a:spcAft>
              <a:buFont typeface="Arial" panose="020B0604020202020204" pitchFamily="34" charset="0"/>
              <a:buChar char="•"/>
            </a:pPr>
            <a:r>
              <a:rPr lang="en-US" sz="1176" dirty="0">
                <a:solidFill>
                  <a:srgbClr val="FFFFFF"/>
                </a:solidFill>
              </a:rPr>
              <a:t>Office 365</a:t>
            </a:r>
          </a:p>
          <a:p>
            <a:pPr marL="280121" indent="-280121" defTabSz="914367">
              <a:spcAft>
                <a:spcPts val="147"/>
              </a:spcAft>
              <a:buFont typeface="Arial" panose="020B0604020202020204" pitchFamily="34" charset="0"/>
              <a:buChar char="•"/>
            </a:pPr>
            <a:r>
              <a:rPr lang="en-US" sz="1176" dirty="0">
                <a:solidFill>
                  <a:srgbClr val="FFFFFF"/>
                </a:solidFill>
              </a:rPr>
              <a:t>Oracle</a:t>
            </a:r>
          </a:p>
          <a:p>
            <a:pPr marL="280121" indent="-280121" defTabSz="914367">
              <a:spcAft>
                <a:spcPts val="147"/>
              </a:spcAft>
              <a:buFont typeface="Arial" panose="020B0604020202020204" pitchFamily="34" charset="0"/>
              <a:buChar char="•"/>
            </a:pPr>
            <a:r>
              <a:rPr lang="en-US" sz="1176" dirty="0">
                <a:solidFill>
                  <a:srgbClr val="FFFFFF"/>
                </a:solidFill>
              </a:rPr>
              <a:t>QuickBooks</a:t>
            </a:r>
          </a:p>
          <a:p>
            <a:pPr marL="280121" indent="-280121" defTabSz="914367">
              <a:spcAft>
                <a:spcPts val="147"/>
              </a:spcAft>
              <a:buFont typeface="Arial" panose="020B0604020202020204" pitchFamily="34" charset="0"/>
              <a:buChar char="•"/>
            </a:pPr>
            <a:r>
              <a:rPr lang="en-US" sz="1176" dirty="0" err="1">
                <a:solidFill>
                  <a:srgbClr val="FFFFFF"/>
                </a:solidFill>
              </a:rPr>
              <a:t>SalesForce</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Sugar CRM </a:t>
            </a:r>
          </a:p>
          <a:p>
            <a:pPr marL="280121" indent="-280121" defTabSz="914367">
              <a:spcAft>
                <a:spcPts val="147"/>
              </a:spcAft>
              <a:buFont typeface="Arial" panose="020B0604020202020204" pitchFamily="34" charset="0"/>
              <a:buChar char="•"/>
            </a:pPr>
            <a:r>
              <a:rPr lang="en-US" sz="1176" dirty="0">
                <a:solidFill>
                  <a:srgbClr val="FFFFFF"/>
                </a:solidFill>
              </a:rPr>
              <a:t>SAP</a:t>
            </a:r>
          </a:p>
          <a:p>
            <a:pPr marL="280121" indent="-280121" defTabSz="914367">
              <a:spcAft>
                <a:spcPts val="147"/>
              </a:spcAft>
              <a:buFont typeface="Arial" panose="020B0604020202020204" pitchFamily="34" charset="0"/>
              <a:buChar char="•"/>
            </a:pPr>
            <a:r>
              <a:rPr lang="en-US" sz="1176" dirty="0">
                <a:solidFill>
                  <a:srgbClr val="FFFFFF"/>
                </a:solidFill>
              </a:rPr>
              <a:t>Azure Service Bus</a:t>
            </a:r>
          </a:p>
          <a:p>
            <a:pPr marL="280121" indent="-280121" defTabSz="914367">
              <a:spcAft>
                <a:spcPts val="147"/>
              </a:spcAft>
              <a:buFont typeface="Arial" panose="020B0604020202020204" pitchFamily="34" charset="0"/>
              <a:buChar char="•"/>
            </a:pPr>
            <a:r>
              <a:rPr lang="en-US" sz="1176" dirty="0">
                <a:solidFill>
                  <a:srgbClr val="FFFFFF"/>
                </a:solidFill>
              </a:rPr>
              <a:t>Azure Storage</a:t>
            </a:r>
          </a:p>
          <a:p>
            <a:pPr marL="280121" indent="-280121" defTabSz="914367">
              <a:spcAft>
                <a:spcPts val="147"/>
              </a:spcAft>
              <a:buFont typeface="Arial" panose="020B0604020202020204" pitchFamily="34" charset="0"/>
              <a:buChar char="•"/>
            </a:pPr>
            <a:r>
              <a:rPr lang="en-US" sz="1176" dirty="0">
                <a:solidFill>
                  <a:srgbClr val="FFFFFF"/>
                </a:solidFill>
              </a:rPr>
              <a:t>Timer / Recurrence</a:t>
            </a:r>
          </a:p>
          <a:p>
            <a:pPr marL="280121" indent="-280121" defTabSz="914367">
              <a:spcAft>
                <a:spcPts val="147"/>
              </a:spcAft>
              <a:buFont typeface="Arial" panose="020B0604020202020204" pitchFamily="34" charset="0"/>
              <a:buChar char="•"/>
            </a:pPr>
            <a:r>
              <a:rPr lang="en-US" sz="1176" dirty="0" err="1">
                <a:solidFill>
                  <a:srgbClr val="FFFFFF"/>
                </a:solidFill>
              </a:rPr>
              <a:t>Twilio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Twitter</a:t>
            </a:r>
          </a:p>
          <a:p>
            <a:pPr marL="280121" indent="-280121" defTabSz="914367">
              <a:spcAft>
                <a:spcPts val="147"/>
              </a:spcAft>
              <a:buFont typeface="Arial" panose="020B0604020202020204" pitchFamily="34" charset="0"/>
              <a:buChar char="•"/>
            </a:pPr>
            <a:r>
              <a:rPr lang="en-US" sz="1176" dirty="0">
                <a:solidFill>
                  <a:srgbClr val="FFFFFF"/>
                </a:solidFill>
              </a:rPr>
              <a:t>IBM DB2 </a:t>
            </a:r>
          </a:p>
          <a:p>
            <a:pPr marL="280121" indent="-280121" defTabSz="914367">
              <a:spcAft>
                <a:spcPts val="147"/>
              </a:spcAft>
              <a:buFont typeface="Arial" panose="020B0604020202020204" pitchFamily="34" charset="0"/>
              <a:buChar char="•"/>
            </a:pPr>
            <a:r>
              <a:rPr lang="en-US" sz="1176" dirty="0">
                <a:solidFill>
                  <a:srgbClr val="FFFFFF"/>
                </a:solidFill>
              </a:rPr>
              <a:t>Informix</a:t>
            </a:r>
          </a:p>
          <a:p>
            <a:pPr marL="280121" indent="-280121" defTabSz="914367">
              <a:spcAft>
                <a:spcPts val="147"/>
              </a:spcAft>
              <a:buFont typeface="Arial" panose="020B0604020202020204" pitchFamily="34" charset="0"/>
              <a:buChar char="•"/>
            </a:pPr>
            <a:r>
              <a:rPr lang="en-US" sz="1176" dirty="0" err="1">
                <a:solidFill>
                  <a:srgbClr val="FFFFFF"/>
                </a:solidFill>
              </a:rPr>
              <a:t>Websphere</a:t>
            </a:r>
            <a:r>
              <a:rPr lang="en-US" sz="1176" dirty="0">
                <a:solidFill>
                  <a:srgbClr val="FFFFFF"/>
                </a:solidFill>
              </a:rPr>
              <a:t> MQ</a:t>
            </a:r>
          </a:p>
          <a:p>
            <a:pPr marL="280121" indent="-280121" defTabSz="914367">
              <a:spcAft>
                <a:spcPts val="147"/>
              </a:spcAft>
              <a:buFont typeface="Arial" panose="020B0604020202020204" pitchFamily="34" charset="0"/>
              <a:buChar char="•"/>
            </a:pPr>
            <a:r>
              <a:rPr lang="en-US" sz="1176" dirty="0">
                <a:solidFill>
                  <a:srgbClr val="FFFFFF"/>
                </a:solidFill>
              </a:rPr>
              <a:t>Azure Web Jobs</a:t>
            </a:r>
          </a:p>
          <a:p>
            <a:pPr marL="280121" indent="-280121" defTabSz="914367">
              <a:spcAft>
                <a:spcPts val="147"/>
              </a:spcAft>
              <a:buFont typeface="Arial" panose="020B0604020202020204" pitchFamily="34" charset="0"/>
              <a:buChar char="•"/>
            </a:pPr>
            <a:r>
              <a:rPr lang="en-US" sz="1176" dirty="0">
                <a:solidFill>
                  <a:srgbClr val="FFFFFF"/>
                </a:solidFill>
              </a:rPr>
              <a:t>Yammer</a:t>
            </a:r>
          </a:p>
          <a:p>
            <a:pPr marL="280121" indent="-280121" defTabSz="914367">
              <a:spcAft>
                <a:spcPts val="147"/>
              </a:spcAft>
              <a:buFont typeface="Arial" panose="020B0604020202020204" pitchFamily="34" charset="0"/>
              <a:buChar char="•"/>
            </a:pPr>
            <a:r>
              <a:rPr lang="en-US" sz="1176" dirty="0">
                <a:solidFill>
                  <a:srgbClr val="FFFFFF"/>
                </a:solidFill>
              </a:rPr>
              <a:t>Dynamics CRM</a:t>
            </a:r>
          </a:p>
          <a:p>
            <a:pPr marL="280121" indent="-280121" defTabSz="914367">
              <a:spcAft>
                <a:spcPts val="147"/>
              </a:spcAft>
              <a:buFont typeface="Arial" panose="020B0604020202020204" pitchFamily="34" charset="0"/>
              <a:buChar char="•"/>
            </a:pPr>
            <a:r>
              <a:rPr lang="en-US" sz="1176" dirty="0">
                <a:solidFill>
                  <a:srgbClr val="FFFFFF"/>
                </a:solidFill>
              </a:rPr>
              <a:t>Dynamics AX</a:t>
            </a:r>
          </a:p>
          <a:p>
            <a:pPr marL="280121" indent="-280121" defTabSz="914367">
              <a:spcAft>
                <a:spcPts val="147"/>
              </a:spcAft>
              <a:buFont typeface="Arial" panose="020B0604020202020204" pitchFamily="34" charset="0"/>
              <a:buChar char="•"/>
            </a:pPr>
            <a:r>
              <a:rPr lang="en-US" sz="1176" dirty="0">
                <a:solidFill>
                  <a:srgbClr val="FFFFFF"/>
                </a:solidFill>
              </a:rPr>
              <a:t>Hybrid Connectivity</a:t>
            </a: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a:t>
            </a:r>
            <a:r>
              <a:rPr lang="en-US" sz="1176" dirty="0" err="1">
                <a:solidFill>
                  <a:srgbClr val="FFFFFF"/>
                </a:solidFill>
              </a:rPr>
              <a:t>Debatching</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idx="4294967295"/>
          </p:nvPr>
        </p:nvSpPr>
        <p:spPr>
          <a:xfrm>
            <a:off x="0" y="284163"/>
            <a:ext cx="6176963" cy="836612"/>
          </a:xfrm>
          <a:prstGeom prst="rect">
            <a:avLst/>
          </a:prstGeom>
        </p:spPr>
        <p:txBody>
          <a:bodyPr anchor="ctr"/>
          <a:lstStyle/>
          <a:p>
            <a:pPr>
              <a:lnSpc>
                <a:spcPct val="100000"/>
              </a:lnSpc>
            </a:pPr>
            <a:r>
              <a:rPr lang="en-US" sz="3921" dirty="0"/>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130066069"/>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4020" y="3107039"/>
            <a:ext cx="10292640" cy="860434"/>
          </a:xfrm>
          <a:prstGeom prst="rect">
            <a:avLst/>
          </a:prstGeom>
          <a:noFill/>
        </p:spPr>
        <p:txBody>
          <a:bodyPr wrap="none" lIns="182854" tIns="146284" rIns="182854" bIns="146284" rtlCol="0">
            <a:spAutoFit/>
          </a:bodyPr>
          <a:lstStyle/>
          <a:p>
            <a:pPr defTabSz="914367">
              <a:lnSpc>
                <a:spcPct val="90000"/>
              </a:lnSpc>
            </a:pPr>
            <a:r>
              <a:rPr lang="en-US" sz="4000" dirty="0">
                <a:gradFill>
                  <a:gsLst>
                    <a:gs pos="2917">
                      <a:srgbClr val="FFFFFF"/>
                    </a:gs>
                    <a:gs pos="30000">
                      <a:srgbClr val="FFFFFF"/>
                    </a:gs>
                  </a:gsLst>
                  <a:lin ang="5400000" scaled="0"/>
                </a:gradFill>
                <a:latin typeface="Segoe UI Light"/>
              </a:rPr>
              <a:t>Target audience is </a:t>
            </a:r>
            <a:r>
              <a:rPr lang="en-US" sz="4000" i="1" dirty="0">
                <a:gradFill>
                  <a:gsLst>
                    <a:gs pos="2917">
                      <a:srgbClr val="FFFFFF"/>
                    </a:gs>
                    <a:gs pos="30000">
                      <a:srgbClr val="FFFFFF"/>
                    </a:gs>
                  </a:gsLst>
                  <a:lin ang="5400000" scaled="0"/>
                </a:gradFill>
                <a:latin typeface="Segoe UI Light"/>
              </a:rPr>
              <a:t>anyone</a:t>
            </a:r>
            <a:r>
              <a:rPr lang="en-US" sz="4000" dirty="0">
                <a:gradFill>
                  <a:gsLst>
                    <a:gs pos="2917">
                      <a:srgbClr val="FFFFFF"/>
                    </a:gs>
                    <a:gs pos="30000">
                      <a:srgbClr val="FFFFFF"/>
                    </a:gs>
                  </a:gsLst>
                  <a:lin ang="5400000" scaled="0"/>
                </a:gradFill>
                <a:latin typeface="Segoe UI Light"/>
              </a:rPr>
              <a:t> who can use Azure</a:t>
            </a:r>
          </a:p>
        </p:txBody>
      </p:sp>
      <p:sp>
        <p:nvSpPr>
          <p:cNvPr id="3" name="TextBox 2"/>
          <p:cNvSpPr txBox="1"/>
          <p:nvPr/>
        </p:nvSpPr>
        <p:spPr>
          <a:xfrm>
            <a:off x="1625507" y="4208097"/>
            <a:ext cx="9117422" cy="747471"/>
          </a:xfrm>
          <a:prstGeom prst="rect">
            <a:avLst/>
          </a:prstGeom>
          <a:noFill/>
        </p:spPr>
        <p:txBody>
          <a:bodyPr wrap="none" lIns="182854" tIns="146284" rIns="182854" bIns="146284" rtlCol="0">
            <a:spAutoFit/>
          </a:bodyPr>
          <a:lstStyle/>
          <a:p>
            <a:pPr defTabSz="914367">
              <a:lnSpc>
                <a:spcPct val="90000"/>
              </a:lnSpc>
            </a:pPr>
            <a:r>
              <a:rPr lang="en-US" sz="3200" dirty="0">
                <a:gradFill>
                  <a:gsLst>
                    <a:gs pos="2917">
                      <a:srgbClr val="FFFFFF"/>
                    </a:gs>
                    <a:gs pos="30000">
                      <a:srgbClr val="FFFFFF"/>
                    </a:gs>
                  </a:gsLst>
                  <a:lin ang="5400000" scaled="0"/>
                </a:gradFill>
                <a:latin typeface="Segoe UI Light"/>
              </a:rPr>
              <a:t>… but not necessarily business users or consumers</a:t>
            </a:r>
          </a:p>
        </p:txBody>
      </p:sp>
    </p:spTree>
    <p:extLst>
      <p:ext uri="{BB962C8B-B14F-4D97-AF65-F5344CB8AC3E}">
        <p14:creationId xmlns:p14="http://schemas.microsoft.com/office/powerpoint/2010/main" val="69029486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Mobile Apps</a:t>
            </a:r>
            <a:endParaRPr lang="en-US" dirty="0"/>
          </a:p>
        </p:txBody>
      </p:sp>
    </p:spTree>
    <p:extLst>
      <p:ext uri="{BB962C8B-B14F-4D97-AF65-F5344CB8AC3E}">
        <p14:creationId xmlns:p14="http://schemas.microsoft.com/office/powerpoint/2010/main" val="233727983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5139502" y="834071"/>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capabilities for Mobile apps:</a:t>
            </a:r>
          </a:p>
          <a:p>
            <a:pPr marL="519406" lvl="1" defTabSz="878526">
              <a:spcAft>
                <a:spcPts val="2353"/>
              </a:spcAft>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519406" lvl="1" defTabSz="878526">
              <a:spcAft>
                <a:spcPts val="2353"/>
              </a:spcAft>
            </a:pPr>
            <a:r>
              <a:rPr lang="en-US" sz="2353" dirty="0">
                <a:solidFill>
                  <a:srgbClr val="FFFFFF"/>
                </a:solidFill>
                <a:latin typeface="Segoe UI Light"/>
              </a:rPr>
              <a:t>CI with </a:t>
            </a:r>
            <a:r>
              <a:rPr lang="en-US" sz="2353" dirty="0" smtClean="0">
                <a:solidFill>
                  <a:srgbClr val="FFFFFF"/>
                </a:solidFill>
                <a:latin typeface="Segoe UI Light"/>
              </a:rPr>
              <a:t>TFS/VSO, GitHub</a:t>
            </a:r>
            <a:r>
              <a:rPr lang="en-US" sz="2353" dirty="0">
                <a:solidFill>
                  <a:srgbClr val="FFFFFF"/>
                </a:solidFill>
                <a:latin typeface="Segoe UI Light"/>
              </a:rPr>
              <a:t>, </a:t>
            </a:r>
            <a:r>
              <a:rPr lang="en-US" sz="2353" dirty="0" err="1" smtClean="0">
                <a:solidFill>
                  <a:srgbClr val="FFFFFF"/>
                </a:solidFill>
                <a:latin typeface="Segoe UI Light"/>
              </a:rPr>
              <a:t>BitBucket</a:t>
            </a:r>
            <a:endParaRPr lang="en-US" sz="2353" dirty="0">
              <a:solidFill>
                <a:srgbClr val="FFFFFF"/>
              </a:solidFill>
              <a:latin typeface="Segoe UI Light"/>
            </a:endParaRPr>
          </a:p>
          <a:p>
            <a:pPr marL="519406" lvl="1" defTabSz="878526">
              <a:spcAft>
                <a:spcPts val="2353"/>
              </a:spcAft>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519406" lvl="1" defTabSz="878526">
              <a:spcAft>
                <a:spcPts val="2353"/>
              </a:spcAft>
            </a:pPr>
            <a:r>
              <a:rPr lang="en-US" sz="2353" dirty="0">
                <a:solidFill>
                  <a:srgbClr val="FFFFFF"/>
                </a:solidFill>
                <a:latin typeface="Segoe UI Light"/>
              </a:rPr>
              <a:t>Virtual networking and hybrid connections</a:t>
            </a:r>
          </a:p>
          <a:p>
            <a:pPr marL="519406" lvl="1" defTabSz="878526">
              <a:spcAft>
                <a:spcPts val="2353"/>
              </a:spcAft>
            </a:pPr>
            <a:r>
              <a:rPr lang="en-US" sz="2353" dirty="0">
                <a:solidFill>
                  <a:srgbClr val="FFFFFF"/>
                </a:solidFill>
                <a:latin typeface="Segoe UI Light"/>
              </a:rPr>
              <a:t>Site slots for staged deployments</a:t>
            </a:r>
          </a:p>
        </p:txBody>
      </p:sp>
      <p:sp>
        <p:nvSpPr>
          <p:cNvPr id="49" name="Rectangle 48"/>
          <p:cNvSpPr/>
          <p:nvPr/>
        </p:nvSpPr>
        <p:spPr>
          <a:xfrm>
            <a:off x="1384633" y="3703490"/>
            <a:ext cx="2719246" cy="814661"/>
          </a:xfrm>
          <a:prstGeom prst="rect">
            <a:avLst/>
          </a:prstGeom>
        </p:spPr>
        <p:txBody>
          <a:bodyPr wrap="none">
            <a:spAutoFit/>
          </a:bodyPr>
          <a:lstStyle/>
          <a:p>
            <a:pPr algn="ctr" defTabSz="878526"/>
            <a:r>
              <a:rPr lang="en-US" sz="2353" dirty="0">
                <a:solidFill>
                  <a:srgbClr val="FFFFFF"/>
                </a:solidFill>
                <a:latin typeface="Segoe UI Light"/>
              </a:rPr>
              <a:t>Mobile services plus</a:t>
            </a:r>
          </a:p>
          <a:p>
            <a:pPr algn="ctr" defTabSz="878526">
              <a:spcAft>
                <a:spcPts val="1765"/>
              </a:spcAft>
            </a:pPr>
            <a:r>
              <a:rPr lang="en-US" sz="2353" dirty="0">
                <a:solidFill>
                  <a:srgbClr val="FFFFFF"/>
                </a:solidFill>
                <a:latin typeface="Segoe UI Light"/>
              </a:rPr>
              <a:t>a whole lot more</a:t>
            </a:r>
          </a:p>
        </p:txBody>
      </p:sp>
      <p:grpSp>
        <p:nvGrpSpPr>
          <p:cNvPr id="7" name="Group 6"/>
          <p:cNvGrpSpPr/>
          <p:nvPr/>
        </p:nvGrpSpPr>
        <p:grpSpPr>
          <a:xfrm>
            <a:off x="1386956" y="2203879"/>
            <a:ext cx="2583710" cy="1375200"/>
            <a:chOff x="8857428" y="774015"/>
            <a:chExt cx="2635519" cy="1402775"/>
          </a:xfrm>
        </p:grpSpPr>
        <p:sp>
          <p:nvSpPr>
            <p:cNvPr id="10" name="TextBox 9"/>
            <p:cNvSpPr txBox="1"/>
            <p:nvPr/>
          </p:nvSpPr>
          <p:spPr>
            <a:xfrm>
              <a:off x="8857428" y="1701980"/>
              <a:ext cx="2635519" cy="474810"/>
            </a:xfrm>
            <a:prstGeom prst="flowChartOffpageConnector">
              <a:avLst/>
            </a:prstGeom>
            <a:noFill/>
          </p:spPr>
          <p:txBody>
            <a:bodyPr wrap="square" rtlCol="0">
              <a:spAutoFit/>
            </a:bodyPr>
            <a:lstStyle/>
            <a:p>
              <a:pPr algn="ctr" defTabSz="896386">
                <a:defRPr/>
              </a:pPr>
              <a:r>
                <a:rPr lang="en-US" sz="1836" b="1" kern="0" cap="all" dirty="0">
                  <a:solidFill>
                    <a:srgbClr val="FFFFFF"/>
                  </a:solidFill>
                </a:rPr>
                <a:t>Mobile Apps</a:t>
              </a:r>
            </a:p>
          </p:txBody>
        </p:sp>
        <p:pic>
          <p:nvPicPr>
            <p:cNvPr id="9" name="Picture 8"/>
            <p:cNvPicPr>
              <a:picLocks noChangeAspect="1"/>
            </p:cNvPicPr>
            <p:nvPr/>
          </p:nvPicPr>
          <p:blipFill>
            <a:blip r:embed="rId2"/>
            <a:stretch>
              <a:fillRect/>
            </a:stretch>
          </p:blipFill>
          <p:spPr>
            <a:xfrm>
              <a:off x="9897141" y="774015"/>
              <a:ext cx="556316" cy="798813"/>
            </a:xfrm>
            <a:prstGeom prst="rect">
              <a:avLst/>
            </a:prstGeom>
          </p:spPr>
        </p:pic>
      </p:grpSp>
    </p:spTree>
    <p:extLst>
      <p:ext uri="{BB962C8B-B14F-4D97-AF65-F5344CB8AC3E}">
        <p14:creationId xmlns:p14="http://schemas.microsoft.com/office/powerpoint/2010/main" val="229534452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smtClean="0"/>
              <a:t>Azure Mobile Services</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en-US" sz="3200" dirty="0" smtClean="0">
                <a:solidFill>
                  <a:schemeClr val="bg1"/>
                </a:solidFill>
              </a:rPr>
              <a:t>Storage</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en-US" sz="3200" dirty="0" smtClean="0">
                <a:solidFill>
                  <a:schemeClr val="bg1"/>
                </a:solidFill>
              </a:rPr>
              <a:t>Authentication</a:t>
            </a:r>
            <a:endParaRPr lang="en-US" sz="3200" dirty="0">
              <a:solidFill>
                <a:schemeClr val="bg1"/>
              </a:solidFill>
            </a:endParaRP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en-US" sz="3200" dirty="0" smtClean="0">
                <a:solidFill>
                  <a:schemeClr val="bg1"/>
                </a:solidFill>
              </a:rPr>
              <a:t>Logic</a:t>
            </a:r>
            <a:endParaRPr lang="en-US" sz="3200" dirty="0">
              <a:solidFill>
                <a:schemeClr val="bg1"/>
              </a:solidFill>
            </a:endParaRP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en-US" sz="3200" dirty="0" smtClean="0">
                <a:solidFill>
                  <a:schemeClr val="bg1"/>
                </a:solidFill>
              </a:rPr>
              <a:t>Push</a:t>
            </a:r>
            <a:endParaRPr lang="en-US" sz="3200" dirty="0">
              <a:solidFill>
                <a:schemeClr val="bg1"/>
              </a:solidFill>
            </a:endParaRP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en-US" sz="3200" dirty="0" smtClean="0">
                <a:solidFill>
                  <a:schemeClr val="bg1"/>
                </a:solidFill>
              </a:rPr>
              <a:t>Scheduler</a:t>
            </a:r>
            <a:endParaRPr lang="en-US" sz="3200" dirty="0">
              <a:solidFill>
                <a:schemeClr val="bg1"/>
              </a:solidFill>
            </a:endParaRPr>
          </a:p>
        </p:txBody>
      </p:sp>
    </p:spTree>
    <p:extLst>
      <p:ext uri="{BB962C8B-B14F-4D97-AF65-F5344CB8AC3E}">
        <p14:creationId xmlns:p14="http://schemas.microsoft.com/office/powerpoint/2010/main" val="324010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Structured Storage</a:t>
            </a:r>
            <a:endParaRPr lang="en-US" sz="4800" dirty="0"/>
          </a:p>
        </p:txBody>
      </p:sp>
      <p:sp>
        <p:nvSpPr>
          <p:cNvPr id="3" name="Content Placeholder 2"/>
          <p:cNvSpPr>
            <a:spLocks noGrp="1"/>
          </p:cNvSpPr>
          <p:nvPr>
            <p:ph sz="quarter" idx="10"/>
          </p:nvPr>
        </p:nvSpPr>
        <p:spPr/>
        <p:txBody>
          <a:bodyPr>
            <a:noAutofit/>
          </a:bodyPr>
          <a:lstStyle/>
          <a:p>
            <a:r>
              <a:rPr lang="en-US" sz="2800" dirty="0" smtClean="0"/>
              <a:t>Powered by SQL Database</a:t>
            </a:r>
          </a:p>
          <a:p>
            <a:r>
              <a:rPr lang="en-US" sz="2800" dirty="0" smtClean="0"/>
              <a:t>Supports rich querying capabilities</a:t>
            </a:r>
          </a:p>
          <a:p>
            <a:r>
              <a:rPr lang="en-US" sz="2800" dirty="0" smtClean="0"/>
              <a:t>Dynamic Schematization</a:t>
            </a:r>
          </a:p>
          <a:p>
            <a:r>
              <a:rPr lang="en-US" sz="2800" dirty="0" smtClean="0"/>
              <a:t>Data management in:</a:t>
            </a:r>
          </a:p>
          <a:p>
            <a:pPr lvl="1"/>
            <a:r>
              <a:rPr lang="en-US" sz="2400" dirty="0" smtClean="0"/>
              <a:t>Azure Portal</a:t>
            </a:r>
          </a:p>
          <a:p>
            <a:pPr lvl="1"/>
            <a:r>
              <a:rPr lang="en-US" sz="2400" dirty="0" smtClean="0"/>
              <a:t>SQL Portal (Silverlight)</a:t>
            </a:r>
          </a:p>
          <a:p>
            <a:pPr lvl="1"/>
            <a:r>
              <a:rPr lang="en-US" sz="2400" dirty="0" smtClean="0"/>
              <a:t>SQL Management Studio</a:t>
            </a:r>
          </a:p>
          <a:p>
            <a:pPr lvl="1"/>
            <a:r>
              <a:rPr lang="en-US" sz="2400" dirty="0" smtClean="0"/>
              <a:t>REST API</a:t>
            </a:r>
          </a:p>
          <a:p>
            <a:pPr lvl="1"/>
            <a:r>
              <a:rPr lang="en-US" sz="2400" dirty="0" smtClean="0"/>
              <a:t>Azure CLI Tools</a:t>
            </a:r>
          </a:p>
          <a:p>
            <a:pPr lvl="1"/>
            <a:r>
              <a:rPr lang="en-US" sz="2400" dirty="0" smtClean="0"/>
              <a:t>SQL CLI</a:t>
            </a:r>
            <a:endParaRPr lang="en-US" sz="24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9553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8000" y="1418396"/>
            <a:ext cx="11334857" cy="3182633"/>
          </a:xfrm>
          <a:prstGeom prst="rect">
            <a:avLst/>
          </a:prstGeom>
          <a:solidFill>
            <a:schemeClr val="accent3"/>
          </a:solidFill>
        </p:spPr>
        <p:txBody>
          <a:bodyPr wrap="square" numCol="2">
            <a:noAutofit/>
          </a:bodyPr>
          <a:lstStyle/>
          <a:p>
            <a:r>
              <a:rPr lang="en-US" sz="2800" b="1" dirty="0" smtClean="0"/>
              <a:t>IntelliTrace</a:t>
            </a:r>
            <a:endParaRPr lang="en-US" sz="2800" b="1" dirty="0"/>
          </a:p>
          <a:p>
            <a:r>
              <a:rPr lang="en-US" sz="2800" dirty="0"/>
              <a:t>Code Maps</a:t>
            </a:r>
          </a:p>
          <a:p>
            <a:r>
              <a:rPr lang="en-US" sz="2800" dirty="0"/>
              <a:t>Web &amp; Load Performance Testing</a:t>
            </a:r>
          </a:p>
          <a:p>
            <a:r>
              <a:rPr lang="en-US" sz="2800" dirty="0" smtClean="0"/>
              <a:t>UML </a:t>
            </a:r>
            <a:r>
              <a:rPr lang="en-US" sz="2800" dirty="0"/>
              <a:t>2.0 Compliant Diagrams</a:t>
            </a:r>
          </a:p>
          <a:p>
            <a:r>
              <a:rPr lang="en-US" sz="2800" dirty="0"/>
              <a:t>Layer </a:t>
            </a:r>
            <a:r>
              <a:rPr lang="en-US" sz="2800" dirty="0" smtClean="0"/>
              <a:t>&amp; Dependency Diagrams</a:t>
            </a:r>
          </a:p>
          <a:p>
            <a:r>
              <a:rPr lang="en-US" sz="2800" dirty="0" smtClean="0"/>
              <a:t>Code </a:t>
            </a:r>
            <a:r>
              <a:rPr lang="en-US" sz="2800" dirty="0"/>
              <a:t>Metrics</a:t>
            </a:r>
          </a:p>
          <a:p>
            <a:r>
              <a:rPr lang="en-US" sz="2800" dirty="0" smtClean="0"/>
              <a:t>Coded UI </a:t>
            </a:r>
            <a:r>
              <a:rPr lang="en-US" sz="2800" dirty="0"/>
              <a:t>Testing</a:t>
            </a:r>
          </a:p>
          <a:p>
            <a:r>
              <a:rPr lang="en-US" sz="2800" dirty="0"/>
              <a:t>Code Clone Analysis</a:t>
            </a:r>
          </a:p>
          <a:p>
            <a:r>
              <a:rPr lang="en-US" sz="2800" dirty="0"/>
              <a:t>Performance &amp; Diagnostics Hub</a:t>
            </a:r>
          </a:p>
          <a:p>
            <a:r>
              <a:rPr lang="en-US" sz="2800" dirty="0" smtClean="0"/>
              <a:t>Task </a:t>
            </a:r>
            <a:r>
              <a:rPr lang="en-US" sz="2800" dirty="0"/>
              <a:t>Suspend/Resume</a:t>
            </a:r>
          </a:p>
          <a:p>
            <a:r>
              <a:rPr lang="en-US" sz="2800" dirty="0"/>
              <a:t>Release Management</a:t>
            </a:r>
          </a:p>
          <a:p>
            <a:r>
              <a:rPr lang="en-US" sz="2800" b="1" dirty="0" err="1" smtClean="0"/>
              <a:t>IntelliTest</a:t>
            </a:r>
            <a:endParaRPr lang="en-US" sz="2800" b="1" dirty="0"/>
          </a:p>
          <a:p>
            <a:r>
              <a:rPr lang="en-US" sz="2800" dirty="0" smtClean="0"/>
              <a:t>Microsoft Test Manager</a:t>
            </a:r>
            <a:endParaRPr lang="en-US" sz="2800" dirty="0"/>
          </a:p>
          <a:p>
            <a:r>
              <a:rPr lang="en-US" sz="2800" dirty="0" smtClean="0"/>
              <a:t>$150 monthly Azure credits</a:t>
            </a:r>
            <a:endParaRPr lang="en-US" sz="2800" dirty="0"/>
          </a:p>
        </p:txBody>
      </p:sp>
      <p:sp>
        <p:nvSpPr>
          <p:cNvPr id="7" name="Title 2"/>
          <p:cNvSpPr>
            <a:spLocks noGrp="1"/>
          </p:cNvSpPr>
          <p:nvPr>
            <p:ph type="title"/>
          </p:nvPr>
        </p:nvSpPr>
        <p:spPr>
          <a:xfrm>
            <a:off x="269243" y="289514"/>
            <a:ext cx="11655840" cy="899665"/>
          </a:xfrm>
        </p:spPr>
        <p:txBody>
          <a:bodyPr/>
          <a:lstStyle/>
          <a:p>
            <a:r>
              <a:rPr lang="en-US" dirty="0" smtClean="0"/>
              <a:t>Visual Studio 2015 Enterprise</a:t>
            </a:r>
            <a:endParaRPr lang="en-US" dirty="0"/>
          </a:p>
        </p:txBody>
      </p:sp>
    </p:spTree>
    <p:extLst>
      <p:ext uri="{BB962C8B-B14F-4D97-AF65-F5344CB8AC3E}">
        <p14:creationId xmlns:p14="http://schemas.microsoft.com/office/powerpoint/2010/main" val="373798750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Server Side Table Scripts</a:t>
            </a:r>
            <a:endParaRPr lang="en-US" dirty="0"/>
          </a:p>
        </p:txBody>
      </p:sp>
      <p:sp>
        <p:nvSpPr>
          <p:cNvPr id="5" name="Rectangle 4"/>
          <p:cNvSpPr/>
          <p:nvPr/>
        </p:nvSpPr>
        <p:spPr>
          <a:xfrm>
            <a:off x="1945233" y="961852"/>
            <a:ext cx="3642549" cy="1124439"/>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t>Node.js</a:t>
            </a:r>
            <a:r>
              <a:rPr lang="en-US" sz="2400" dirty="0" smtClean="0"/>
              <a:t> scripts</a:t>
            </a:r>
            <a:endParaRPr lang="en-US" sz="2400" dirty="0"/>
          </a:p>
        </p:txBody>
      </p:sp>
      <p:sp>
        <p:nvSpPr>
          <p:cNvPr id="6" name="Rectangle 5"/>
          <p:cNvSpPr/>
          <p:nvPr/>
        </p:nvSpPr>
        <p:spPr>
          <a:xfrm>
            <a:off x="1942066" y="3752362"/>
            <a:ext cx="3642549" cy="1124439"/>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Intercept CRUD requests to tables</a:t>
            </a:r>
            <a:endParaRPr lang="en-US" sz="2400" dirty="0"/>
          </a:p>
        </p:txBody>
      </p:sp>
      <p:sp>
        <p:nvSpPr>
          <p:cNvPr id="7" name="Rectangle 6"/>
          <p:cNvSpPr/>
          <p:nvPr/>
        </p:nvSpPr>
        <p:spPr>
          <a:xfrm>
            <a:off x="1942066" y="2447378"/>
            <a:ext cx="3642549" cy="1124439"/>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Passes through to SQL by default</a:t>
            </a:r>
            <a:endParaRPr lang="en-US" sz="2400" dirty="0"/>
          </a:p>
        </p:txBody>
      </p:sp>
      <p:sp>
        <p:nvSpPr>
          <p:cNvPr id="8" name="Rectangle 7"/>
          <p:cNvSpPr/>
          <p:nvPr/>
        </p:nvSpPr>
        <p:spPr>
          <a:xfrm>
            <a:off x="6607385" y="3752362"/>
            <a:ext cx="3642549" cy="1124439"/>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Fully customizable</a:t>
            </a:r>
            <a:endParaRPr lang="en-US" sz="2400" dirty="0"/>
          </a:p>
        </p:txBody>
      </p:sp>
      <p:sp>
        <p:nvSpPr>
          <p:cNvPr id="9" name="Rectangle 8"/>
          <p:cNvSpPr/>
          <p:nvPr/>
        </p:nvSpPr>
        <p:spPr>
          <a:xfrm>
            <a:off x="6607385" y="981594"/>
            <a:ext cx="3642549" cy="1124439"/>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.NET Web API</a:t>
            </a:r>
          </a:p>
          <a:p>
            <a:pPr algn="ctr"/>
            <a:r>
              <a:rPr lang="en-US" sz="2400" dirty="0" smtClean="0"/>
              <a:t>backend in </a:t>
            </a:r>
          </a:p>
          <a:p>
            <a:pPr algn="ctr"/>
            <a:r>
              <a:rPr lang="en-US" sz="2400" dirty="0" smtClean="0"/>
              <a:t>Visual Studio</a:t>
            </a:r>
            <a:endParaRPr lang="en-US" sz="2400" dirty="0"/>
          </a:p>
        </p:txBody>
      </p:sp>
      <p:sp>
        <p:nvSpPr>
          <p:cNvPr id="10" name="Rectangle 9"/>
          <p:cNvSpPr/>
          <p:nvPr/>
        </p:nvSpPr>
        <p:spPr>
          <a:xfrm>
            <a:off x="6607385" y="2447378"/>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schemeClr val="bg1"/>
                </a:solidFill>
              </a:rPr>
              <a:t>MongoDB</a:t>
            </a:r>
            <a:r>
              <a:rPr lang="en-US" sz="2400" dirty="0" smtClean="0">
                <a:solidFill>
                  <a:schemeClr val="bg1"/>
                </a:solidFill>
              </a:rPr>
              <a:t>, Table Storage, SQL out of the box</a:t>
            </a:r>
            <a:endParaRPr lang="en-US" sz="2400" dirty="0">
              <a:solidFill>
                <a:schemeClr val="bg1"/>
              </a:solidFill>
            </a:endParaRPr>
          </a:p>
        </p:txBody>
      </p:sp>
    </p:spTree>
    <p:extLst>
      <p:ext uri="{BB962C8B-B14F-4D97-AF65-F5344CB8AC3E}">
        <p14:creationId xmlns:p14="http://schemas.microsoft.com/office/powerpoint/2010/main" val="35961041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Basic Mobile App with </a:t>
            </a:r>
            <a:r>
              <a:rPr lang="en-US" dirty="0" smtClean="0"/>
              <a:t>Validation</a:t>
            </a:r>
            <a:endParaRPr lang="en-US" dirty="0"/>
          </a:p>
        </p:txBody>
      </p:sp>
    </p:spTree>
    <p:extLst>
      <p:ext uri="{BB962C8B-B14F-4D97-AF65-F5344CB8AC3E}">
        <p14:creationId xmlns:p14="http://schemas.microsoft.com/office/powerpoint/2010/main" val="93752160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API</a:t>
            </a:r>
            <a:endParaRPr lang="en-US" dirty="0"/>
          </a:p>
        </p:txBody>
      </p:sp>
      <p:sp>
        <p:nvSpPr>
          <p:cNvPr id="3" name="Content Placeholder 2"/>
          <p:cNvSpPr>
            <a:spLocks noGrp="1"/>
          </p:cNvSpPr>
          <p:nvPr>
            <p:ph sz="quarter" idx="10"/>
          </p:nvPr>
        </p:nvSpPr>
        <p:spPr/>
        <p:txBody>
          <a:bodyPr>
            <a:noAutofit/>
          </a:bodyPr>
          <a:lstStyle/>
          <a:p>
            <a:r>
              <a:rPr lang="en-US" sz="2800" dirty="0" smtClean="0"/>
              <a:t>Non-table based endpoints</a:t>
            </a:r>
          </a:p>
          <a:p>
            <a:r>
              <a:rPr lang="en-US" sz="2800" dirty="0" smtClean="0"/>
              <a:t>Accessible from</a:t>
            </a:r>
          </a:p>
          <a:p>
            <a:pPr lvl="1"/>
            <a:r>
              <a:rPr lang="en-US" sz="2000" dirty="0" smtClean="0"/>
              <a:t>GET</a:t>
            </a:r>
          </a:p>
          <a:p>
            <a:pPr lvl="1"/>
            <a:r>
              <a:rPr lang="en-US" sz="2000" dirty="0" smtClean="0"/>
              <a:t>POST</a:t>
            </a:r>
          </a:p>
          <a:p>
            <a:pPr lvl="1"/>
            <a:r>
              <a:rPr lang="en-US" sz="2000" dirty="0" smtClean="0"/>
              <a:t>PUT</a:t>
            </a:r>
            <a:endParaRPr lang="en-US" sz="2000" dirty="0"/>
          </a:p>
          <a:p>
            <a:pPr lvl="1"/>
            <a:r>
              <a:rPr lang="en-US" sz="2000" dirty="0" smtClean="0"/>
              <a:t>PATCH</a:t>
            </a:r>
            <a:endParaRPr lang="en-US" sz="2000" dirty="0"/>
          </a:p>
          <a:p>
            <a:pPr lvl="1"/>
            <a:r>
              <a:rPr lang="en-US" sz="2000" dirty="0" smtClean="0"/>
              <a:t>DELETE</a:t>
            </a:r>
          </a:p>
          <a:p>
            <a:r>
              <a:rPr lang="en-US" sz="2400" dirty="0" smtClean="0"/>
              <a:t>For node.js logic in scripts like table endpoints</a:t>
            </a:r>
          </a:p>
          <a:p>
            <a:r>
              <a:rPr lang="en-US" sz="2400" dirty="0" smtClean="0"/>
              <a:t>For .NET delivered through a </a:t>
            </a:r>
            <a:r>
              <a:rPr lang="en-US" sz="2400" dirty="0" err="1" smtClean="0"/>
              <a:t>WebAPI</a:t>
            </a:r>
            <a:r>
              <a:rPr lang="en-US" sz="2400" dirty="0" smtClean="0"/>
              <a:t> </a:t>
            </a:r>
          </a:p>
          <a:p>
            <a:r>
              <a:rPr lang="en-US" sz="2400" dirty="0" smtClean="0"/>
              <a:t>Expose any functionality you want</a:t>
            </a:r>
            <a:endParaRPr lang="en-US" sz="24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42</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08180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Continous</a:t>
            </a:r>
            <a:r>
              <a:rPr lang="en-US" dirty="0" smtClean="0"/>
              <a:t> Delivery with App Service</a:t>
            </a:r>
            <a:endParaRPr lang="en-US" dirty="0"/>
          </a:p>
        </p:txBody>
      </p:sp>
    </p:spTree>
    <p:extLst>
      <p:ext uri="{BB962C8B-B14F-4D97-AF65-F5344CB8AC3E}">
        <p14:creationId xmlns:p14="http://schemas.microsoft.com/office/powerpoint/2010/main" val="264381639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1" name="Picture 10"/>
          <p:cNvPicPr>
            <a:picLocks noChangeAspect="1"/>
          </p:cNvPicPr>
          <p:nvPr/>
        </p:nvPicPr>
        <p:blipFill>
          <a:blip r:embed="rId4"/>
          <a:stretch>
            <a:fillRect/>
          </a:stretch>
        </p:blipFill>
        <p:spPr>
          <a:xfrm>
            <a:off x="8425026" y="1576271"/>
            <a:ext cx="705559" cy="455639"/>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grpSp>
        <p:nvGrpSpPr>
          <p:cNvPr id="4" name="Group 3"/>
          <p:cNvGrpSpPr/>
          <p:nvPr/>
        </p:nvGrpSpPr>
        <p:grpSpPr>
          <a:xfrm>
            <a:off x="6646516" y="1249458"/>
            <a:ext cx="3145840" cy="1995720"/>
            <a:chOff x="6779791" y="1274016"/>
            <a:chExt cx="3208921" cy="2035738"/>
          </a:xfrm>
        </p:grpSpPr>
        <p:pic>
          <p:nvPicPr>
            <p:cNvPr id="23" name="Picture 22"/>
            <p:cNvPicPr>
              <a:picLocks noChangeAspect="1"/>
            </p:cNvPicPr>
            <p:nvPr/>
          </p:nvPicPr>
          <p:blipFill>
            <a:blip r:embed="rId7"/>
            <a:stretch>
              <a:fillRect/>
            </a:stretch>
          </p:blipFill>
          <p:spPr>
            <a:xfrm>
              <a:off x="7232959" y="1274016"/>
              <a:ext cx="2755753" cy="1793693"/>
            </a:xfrm>
            <a:prstGeom prst="rect">
              <a:avLst/>
            </a:prstGeom>
          </p:spPr>
        </p:pic>
        <p:pic>
          <p:nvPicPr>
            <p:cNvPr id="20" name="Picture 19"/>
            <p:cNvPicPr>
              <a:picLocks noChangeAspect="1"/>
            </p:cNvPicPr>
            <p:nvPr/>
          </p:nvPicPr>
          <p:blipFill>
            <a:blip r:embed="rId8"/>
            <a:stretch>
              <a:fillRect/>
            </a:stretch>
          </p:blipFill>
          <p:spPr>
            <a:xfrm>
              <a:off x="8437986" y="2473001"/>
              <a:ext cx="1295714" cy="836753"/>
            </a:xfrm>
            <a:prstGeom prst="rect">
              <a:avLst/>
            </a:prstGeom>
          </p:spPr>
        </p:pic>
        <p:pic>
          <p:nvPicPr>
            <p:cNvPr id="21" name="Picture 20"/>
            <p:cNvPicPr>
              <a:picLocks noChangeAspect="1"/>
            </p:cNvPicPr>
            <p:nvPr/>
          </p:nvPicPr>
          <p:blipFill>
            <a:blip r:embed="rId9"/>
            <a:stretch>
              <a:fillRect/>
            </a:stretch>
          </p:blipFill>
          <p:spPr>
            <a:xfrm>
              <a:off x="7576388" y="1925096"/>
              <a:ext cx="1295714" cy="836753"/>
            </a:xfrm>
            <a:prstGeom prst="rect">
              <a:avLst/>
            </a:prstGeom>
          </p:spPr>
        </p:pic>
        <p:pic>
          <p:nvPicPr>
            <p:cNvPr id="22" name="Picture 21"/>
            <p:cNvPicPr>
              <a:picLocks noChangeAspect="1"/>
            </p:cNvPicPr>
            <p:nvPr/>
          </p:nvPicPr>
          <p:blipFill>
            <a:blip r:embed="rId10"/>
            <a:stretch>
              <a:fillRect/>
            </a:stretch>
          </p:blipFill>
          <p:spPr>
            <a:xfrm>
              <a:off x="6779791" y="1397058"/>
              <a:ext cx="1295714" cy="836753"/>
            </a:xfrm>
            <a:prstGeom prst="rect">
              <a:avLst/>
            </a:prstGeom>
          </p:spPr>
        </p:pic>
      </p:grpSp>
      <p:pic>
        <p:nvPicPr>
          <p:cNvPr id="26" name="Picture 25"/>
          <p:cNvPicPr>
            <a:picLocks noChangeAspect="1"/>
          </p:cNvPicPr>
          <p:nvPr/>
        </p:nvPicPr>
        <p:blipFill>
          <a:blip r:embed="rId11"/>
          <a:stretch>
            <a:fillRect/>
          </a:stretch>
        </p:blipFill>
        <p:spPr>
          <a:xfrm>
            <a:off x="4923341" y="3671842"/>
            <a:ext cx="1166102" cy="749692"/>
          </a:xfrm>
          <a:prstGeom prst="rect">
            <a:avLst/>
          </a:prstGeom>
        </p:spPr>
      </p:pic>
      <p:pic>
        <p:nvPicPr>
          <p:cNvPr id="30" name="Picture 29"/>
          <p:cNvPicPr>
            <a:picLocks noChangeAspect="1"/>
          </p:cNvPicPr>
          <p:nvPr/>
        </p:nvPicPr>
        <p:blipFill>
          <a:blip r:embed="rId4"/>
          <a:stretch>
            <a:fillRect/>
          </a:stretch>
        </p:blipFill>
        <p:spPr>
          <a:xfrm>
            <a:off x="6816340" y="2583261"/>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Continuous integration</a:t>
            </a:r>
          </a:p>
        </p:txBody>
      </p:sp>
      <p:pic>
        <p:nvPicPr>
          <p:cNvPr id="14" name="Picture 13"/>
          <p:cNvPicPr>
            <a:picLocks noChangeAspect="1"/>
          </p:cNvPicPr>
          <p:nvPr/>
        </p:nvPicPr>
        <p:blipFill>
          <a:blip r:embed="rId12"/>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13"/>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4"/>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5"/>
            <a:stretch>
              <a:fillRect/>
            </a:stretch>
          </p:blipFill>
          <p:spPr>
            <a:xfrm>
              <a:off x="3695028" y="5134866"/>
              <a:ext cx="430559" cy="1145897"/>
            </a:xfrm>
            <a:prstGeom prst="rect">
              <a:avLst/>
            </a:prstGeom>
          </p:spPr>
        </p:pic>
      </p:grpSp>
      <p:pic>
        <p:nvPicPr>
          <p:cNvPr id="24" name="Picture 23"/>
          <p:cNvPicPr>
            <a:picLocks noChangeAspect="1"/>
          </p:cNvPicPr>
          <p:nvPr/>
        </p:nvPicPr>
        <p:blipFill>
          <a:blip r:embed="rId16"/>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600008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4"/>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Continuous Deployment for Web Apps</a:t>
            </a:r>
            <a:endParaRPr lang="en-US" sz="4800"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2642356" cy="646331"/>
          </a:xfrm>
          <a:prstGeom prst="rect">
            <a:avLst/>
          </a:prstGeom>
          <a:noFill/>
        </p:spPr>
        <p:txBody>
          <a:bodyPr wrap="square" rtlCol="0">
            <a:spAutoFit/>
          </a:bodyPr>
          <a:lstStyle/>
          <a:p>
            <a:pPr algn="ctr" defTabSz="896386">
              <a:defRPr/>
            </a:pPr>
            <a:r>
              <a:rPr lang="en-US" kern="0" dirty="0" smtClean="0">
                <a:solidFill>
                  <a:schemeClr val="bg1"/>
                </a:solidFill>
              </a:rPr>
              <a:t>Web App Production Slot</a:t>
            </a:r>
            <a:endParaRPr lang="en-US" kern="0" dirty="0">
              <a:solidFill>
                <a:schemeClr val="bg1"/>
              </a:solidFill>
            </a:endParaRP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smtClean="0">
                <a:solidFill>
                  <a:schemeClr val="bg1"/>
                </a:solidFill>
              </a:rPr>
              <a:t>Source Control / Code Repo  </a:t>
            </a:r>
            <a:endParaRPr lang="en-US" kern="0" dirty="0">
              <a:solidFill>
                <a:schemeClr val="bg1"/>
              </a:solidFill>
            </a:endParaRP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1095732" y="5534888"/>
            <a:ext cx="1861806" cy="646331"/>
          </a:xfrm>
          <a:prstGeom prst="rect">
            <a:avLst/>
          </a:prstGeom>
          <a:noFill/>
        </p:spPr>
        <p:txBody>
          <a:bodyPr wrap="square" rtlCol="0">
            <a:spAutoFit/>
          </a:bodyPr>
          <a:lstStyle/>
          <a:p>
            <a:pPr algn="ctr" defTabSz="896386">
              <a:defRPr/>
            </a:pPr>
            <a:r>
              <a:rPr lang="en-US" kern="0" dirty="0" smtClean="0">
                <a:solidFill>
                  <a:schemeClr val="bg1"/>
                </a:solidFill>
              </a:rPr>
              <a:t>Web App Staging Slot</a:t>
            </a:r>
            <a:endParaRPr lang="en-US" kern="0" dirty="0">
              <a:solidFill>
                <a:schemeClr val="bg1"/>
              </a:solidFill>
            </a:endParaRP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smtClean="0">
                <a:solidFill>
                  <a:schemeClr val="bg1"/>
                </a:solidFill>
              </a:rPr>
              <a:t>Commits </a:t>
            </a:r>
            <a:endParaRPr lang="en-US" kern="0" dirty="0">
              <a:solidFill>
                <a:schemeClr val="bg1"/>
              </a:solidFill>
            </a:endParaRP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smtClean="0">
                <a:solidFill>
                  <a:schemeClr val="bg1"/>
                </a:solidFill>
              </a:rPr>
              <a:t>Auto-Swap </a:t>
            </a:r>
            <a:endParaRPr lang="en-US" kern="0" dirty="0">
              <a:solidFill>
                <a:schemeClr val="bg1"/>
              </a:solidFill>
            </a:endParaRP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smtClean="0">
                <a:solidFill>
                  <a:schemeClr val="bg1"/>
                </a:solidFill>
              </a:rPr>
              <a:t>Changes </a:t>
            </a:r>
            <a:endParaRPr lang="en-US" kern="0" dirty="0">
              <a:solidFill>
                <a:schemeClr val="bg1"/>
              </a:solidFill>
            </a:endParaRP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smtClean="0">
                <a:solidFill>
                  <a:schemeClr val="bg1"/>
                </a:solidFill>
              </a:rPr>
              <a:t>Hooks</a:t>
            </a:r>
            <a:endParaRPr lang="en-US" kern="0" dirty="0">
              <a:solidFill>
                <a:schemeClr val="bg1"/>
              </a:solidFill>
            </a:endParaRP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smtClean="0">
                <a:solidFill>
                  <a:schemeClr val="bg1"/>
                </a:solidFill>
              </a:rPr>
              <a:t>Git</a:t>
            </a:r>
            <a:r>
              <a:rPr lang="en-US" kern="0" dirty="0" smtClean="0">
                <a:solidFill>
                  <a:schemeClr val="bg1"/>
                </a:solidFill>
              </a:rPr>
              <a:t> pull</a:t>
            </a:r>
            <a:endParaRPr lang="en-US" kern="0" dirty="0">
              <a:solidFill>
                <a:schemeClr val="bg1"/>
              </a:solidFill>
            </a:endParaRP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smtClean="0">
                <a:solidFill>
                  <a:schemeClr val="bg1"/>
                </a:solidFill>
              </a:rPr>
              <a:t>Developer</a:t>
            </a:r>
            <a:endParaRPr lang="en-US" kern="0" dirty="0">
              <a:solidFill>
                <a:schemeClr val="bg1"/>
              </a:solidFill>
            </a:endParaRP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a:t>
            </a:r>
            <a:r>
              <a:rPr lang="en-US" sz="2800" dirty="0" smtClean="0">
                <a:solidFill>
                  <a:prstClr val="white"/>
                </a:solidFill>
              </a:rPr>
              <a:t>Control for Web/API/Mobile Apps</a:t>
            </a:r>
            <a:endParaRPr lang="en-US" sz="2800" dirty="0">
              <a:solidFill>
                <a:prstClr val="white"/>
              </a:solidFill>
            </a:endParaRP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AutoScale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VSO &amp; Team Foundation Server 2015</a:t>
            </a:r>
            <a:endParaRPr lang="en-US" dirty="0"/>
          </a:p>
        </p:txBody>
      </p:sp>
      <p:sp>
        <p:nvSpPr>
          <p:cNvPr id="4" name="TextBox 3"/>
          <p:cNvSpPr txBox="1"/>
          <p:nvPr/>
        </p:nvSpPr>
        <p:spPr>
          <a:xfrm>
            <a:off x="3373247" y="6170498"/>
            <a:ext cx="9280446" cy="845368"/>
          </a:xfrm>
          <a:prstGeom prst="rect">
            <a:avLst/>
          </a:prstGeom>
          <a:noFill/>
        </p:spPr>
        <p:txBody>
          <a:bodyPr wrap="square" rtlCol="0">
            <a:spAutoFit/>
          </a:bodyPr>
          <a:lstStyle/>
          <a:p>
            <a:pPr defTabSz="913648"/>
            <a:r>
              <a:rPr lang="en-US" sz="2399" dirty="0">
                <a:solidFill>
                  <a:srgbClr val="000000"/>
                </a:solidFill>
                <a:hlinkClick r:id="rId3"/>
              </a:rPr>
              <a:t>http://www.visualstudio.com/en-us/news/release-archive-vso</a:t>
            </a:r>
            <a:endParaRPr lang="en-US" sz="2399" dirty="0">
              <a:solidFill>
                <a:srgbClr val="000000"/>
              </a:solidFill>
            </a:endParaRPr>
          </a:p>
          <a:p>
            <a:pPr defTabSz="913648"/>
            <a:endParaRPr lang="en-US" sz="2399" dirty="0">
              <a:solidFill>
                <a:srgbClr val="000000"/>
              </a:solidFill>
            </a:endParaRPr>
          </a:p>
        </p:txBody>
      </p:sp>
      <p:graphicFrame>
        <p:nvGraphicFramePr>
          <p:cNvPr id="5" name="Diagram 4"/>
          <p:cNvGraphicFramePr/>
          <p:nvPr>
            <p:extLst>
              <p:ext uri="{D42A27DB-BD31-4B8C-83A1-F6EECF244321}">
                <p14:modId xmlns:p14="http://schemas.microsoft.com/office/powerpoint/2010/main" val="2515303123"/>
              </p:ext>
            </p:extLst>
          </p:nvPr>
        </p:nvGraphicFramePr>
        <p:xfrm>
          <a:off x="376039" y="1328057"/>
          <a:ext cx="11402303" cy="48424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013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en-US" sz="8800" dirty="0" smtClean="0"/>
              <a:t>App Service Environment</a:t>
            </a:r>
            <a:endParaRPr lang="en-US" sz="8800" dirty="0"/>
          </a:p>
        </p:txBody>
      </p:sp>
    </p:spTree>
    <p:extLst>
      <p:ext uri="{BB962C8B-B14F-4D97-AF65-F5344CB8AC3E}">
        <p14:creationId xmlns:p14="http://schemas.microsoft.com/office/powerpoint/2010/main" val="248097052"/>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p:spPr>
        <p:txBody>
          <a:bodyPr/>
          <a:lstStyle/>
          <a:p>
            <a:r>
              <a:rPr lang="en-US" dirty="0"/>
              <a:t>New Premium Tier Feature</a:t>
            </a:r>
          </a:p>
          <a:p>
            <a:r>
              <a:rPr lang="en-US" dirty="0"/>
              <a:t>Dedicated compute resources and network </a:t>
            </a:r>
            <a:r>
              <a:rPr lang="en-US" dirty="0" smtClean="0"/>
              <a:t>resources</a:t>
            </a:r>
          </a:p>
          <a:p>
            <a:r>
              <a:rPr lang="en-US" dirty="0" smtClean="0"/>
              <a:t>Increased </a:t>
            </a:r>
            <a:r>
              <a:rPr lang="en-US" dirty="0"/>
              <a:t>Scaling </a:t>
            </a:r>
            <a:r>
              <a:rPr lang="en-US" dirty="0" smtClean="0"/>
              <a:t>Options</a:t>
            </a:r>
          </a:p>
          <a:p>
            <a:r>
              <a:rPr lang="en-US" dirty="0"/>
              <a:t>Directly created in a Virtual </a:t>
            </a:r>
            <a:r>
              <a:rPr lang="en-US" dirty="0" smtClean="0"/>
              <a:t>Network</a:t>
            </a:r>
          </a:p>
          <a:p>
            <a:r>
              <a:rPr lang="en-US" dirty="0" smtClean="0"/>
              <a:t>Support all Web App features and capabilities </a:t>
            </a:r>
          </a:p>
          <a:p>
            <a:r>
              <a:rPr lang="en-US" dirty="0" smtClean="0"/>
              <a:t>Support Web, Mobile and API Apps</a:t>
            </a:r>
          </a:p>
          <a:p>
            <a:r>
              <a:rPr lang="en-US" dirty="0" smtClean="0"/>
              <a:t>Global </a:t>
            </a:r>
            <a:r>
              <a:rPr lang="en-US" dirty="0"/>
              <a:t>Scale</a:t>
            </a:r>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smtClean="0"/>
              <a:t>App </a:t>
            </a:r>
            <a:r>
              <a:rPr lang="en-US" dirty="0"/>
              <a:t>Service </a:t>
            </a:r>
            <a:r>
              <a:rPr lang="en-US" dirty="0" smtClean="0"/>
              <a:t>Environment (ASE)</a:t>
            </a:r>
            <a:endParaRPr lang="en-US" dirty="0"/>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grpSp>
    </p:spTree>
    <p:extLst>
      <p:ext uri="{BB962C8B-B14F-4D97-AF65-F5344CB8AC3E}">
        <p14:creationId xmlns:p14="http://schemas.microsoft.com/office/powerpoint/2010/main" val="1638783851"/>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ounded Rectangle 37"/>
          <p:cNvSpPr/>
          <p:nvPr/>
        </p:nvSpPr>
        <p:spPr bwMode="auto">
          <a:xfrm>
            <a:off x="6618915"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39" name="Group 38"/>
          <p:cNvGrpSpPr/>
          <p:nvPr/>
        </p:nvGrpSpPr>
        <p:grpSpPr>
          <a:xfrm>
            <a:off x="8262360" y="2159065"/>
            <a:ext cx="1494041" cy="1542691"/>
            <a:chOff x="4608513" y="3354318"/>
            <a:chExt cx="1664043" cy="1680993"/>
          </a:xfrm>
        </p:grpSpPr>
        <p:pic>
          <p:nvPicPr>
            <p:cNvPr id="40" name="Picture 39"/>
            <p:cNvPicPr>
              <a:picLocks noChangeAspect="1"/>
            </p:cNvPicPr>
            <p:nvPr/>
          </p:nvPicPr>
          <p:blipFill>
            <a:blip r:embed="rId3"/>
            <a:stretch>
              <a:fillRect/>
            </a:stretch>
          </p:blipFill>
          <p:spPr>
            <a:xfrm>
              <a:off x="4999038" y="3354318"/>
              <a:ext cx="951110" cy="951110"/>
            </a:xfrm>
            <a:prstGeom prst="rect">
              <a:avLst/>
            </a:prstGeom>
          </p:spPr>
        </p:pic>
        <p:sp>
          <p:nvSpPr>
            <p:cNvPr id="41" name="TextBox 40"/>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42" name="Group 41"/>
          <p:cNvGrpSpPr/>
          <p:nvPr/>
        </p:nvGrpSpPr>
        <p:grpSpPr>
          <a:xfrm>
            <a:off x="9824332" y="2159065"/>
            <a:ext cx="1507584" cy="1542691"/>
            <a:chOff x="4608513" y="3354318"/>
            <a:chExt cx="1679127" cy="1680993"/>
          </a:xfrm>
        </p:grpSpPr>
        <p:pic>
          <p:nvPicPr>
            <p:cNvPr id="43" name="Picture 42"/>
            <p:cNvPicPr>
              <a:picLocks noChangeAspect="1"/>
            </p:cNvPicPr>
            <p:nvPr/>
          </p:nvPicPr>
          <p:blipFill>
            <a:blip r:embed="rId3"/>
            <a:stretch>
              <a:fillRect/>
            </a:stretch>
          </p:blipFill>
          <p:spPr>
            <a:xfrm>
              <a:off x="4999038" y="3354318"/>
              <a:ext cx="951110" cy="951110"/>
            </a:xfrm>
            <a:prstGeom prst="rect">
              <a:avLst/>
            </a:prstGeom>
          </p:spPr>
        </p:pic>
        <p:sp>
          <p:nvSpPr>
            <p:cNvPr id="44" name="TextBox 43"/>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45" name="Group 44"/>
          <p:cNvGrpSpPr/>
          <p:nvPr/>
        </p:nvGrpSpPr>
        <p:grpSpPr>
          <a:xfrm>
            <a:off x="6716961" y="2159065"/>
            <a:ext cx="1477469" cy="1542691"/>
            <a:chOff x="4608512" y="3354318"/>
            <a:chExt cx="1645585" cy="1680993"/>
          </a:xfrm>
        </p:grpSpPr>
        <p:pic>
          <p:nvPicPr>
            <p:cNvPr id="46" name="Picture 45"/>
            <p:cNvPicPr>
              <a:picLocks noChangeAspect="1"/>
            </p:cNvPicPr>
            <p:nvPr/>
          </p:nvPicPr>
          <p:blipFill>
            <a:blip r:embed="rId3"/>
            <a:stretch>
              <a:fillRect/>
            </a:stretch>
          </p:blipFill>
          <p:spPr>
            <a:xfrm>
              <a:off x="4999038" y="3354318"/>
              <a:ext cx="951110" cy="951110"/>
            </a:xfrm>
            <a:prstGeom prst="rect">
              <a:avLst/>
            </a:prstGeom>
          </p:spPr>
        </p:pic>
        <p:sp>
          <p:nvSpPr>
            <p:cNvPr id="47" name="TextBox 46"/>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sp>
        <p:nvSpPr>
          <p:cNvPr id="48" name="TextBox 47"/>
          <p:cNvSpPr txBox="1"/>
          <p:nvPr/>
        </p:nvSpPr>
        <p:spPr>
          <a:xfrm>
            <a:off x="6843021"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SKU: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Compute Resource: cores,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Scale: number of instances </a:t>
            </a:r>
          </a:p>
        </p:txBody>
      </p:sp>
      <p:sp>
        <p:nvSpPr>
          <p:cNvPr id="49" name="Rounded Rectangle 48"/>
          <p:cNvSpPr/>
          <p:nvPr/>
        </p:nvSpPr>
        <p:spPr bwMode="auto">
          <a:xfrm>
            <a:off x="717451"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50" name="Group 49"/>
          <p:cNvGrpSpPr/>
          <p:nvPr/>
        </p:nvGrpSpPr>
        <p:grpSpPr>
          <a:xfrm>
            <a:off x="2360897" y="2159065"/>
            <a:ext cx="1494041" cy="1542691"/>
            <a:chOff x="4608513" y="3354318"/>
            <a:chExt cx="1664043" cy="1680993"/>
          </a:xfrm>
        </p:grpSpPr>
        <p:pic>
          <p:nvPicPr>
            <p:cNvPr id="51" name="Picture 50"/>
            <p:cNvPicPr>
              <a:picLocks noChangeAspect="1"/>
            </p:cNvPicPr>
            <p:nvPr/>
          </p:nvPicPr>
          <p:blipFill>
            <a:blip r:embed="rId3"/>
            <a:stretch>
              <a:fillRect/>
            </a:stretch>
          </p:blipFill>
          <p:spPr>
            <a:xfrm>
              <a:off x="4999038" y="3354318"/>
              <a:ext cx="951110" cy="951110"/>
            </a:xfrm>
            <a:prstGeom prst="rect">
              <a:avLst/>
            </a:prstGeom>
          </p:spPr>
        </p:pic>
        <p:sp>
          <p:nvSpPr>
            <p:cNvPr id="52" name="TextBox 51"/>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53" name="Group 52"/>
          <p:cNvGrpSpPr/>
          <p:nvPr/>
        </p:nvGrpSpPr>
        <p:grpSpPr>
          <a:xfrm>
            <a:off x="3922869" y="2159065"/>
            <a:ext cx="1507584" cy="1542691"/>
            <a:chOff x="4608513" y="3354318"/>
            <a:chExt cx="1679127" cy="1680993"/>
          </a:xfrm>
        </p:grpSpPr>
        <p:pic>
          <p:nvPicPr>
            <p:cNvPr id="54" name="Picture 53"/>
            <p:cNvPicPr>
              <a:picLocks noChangeAspect="1"/>
            </p:cNvPicPr>
            <p:nvPr/>
          </p:nvPicPr>
          <p:blipFill>
            <a:blip r:embed="rId3"/>
            <a:stretch>
              <a:fillRect/>
            </a:stretch>
          </p:blipFill>
          <p:spPr>
            <a:xfrm>
              <a:off x="4999038" y="3354318"/>
              <a:ext cx="951110" cy="951110"/>
            </a:xfrm>
            <a:prstGeom prst="rect">
              <a:avLst/>
            </a:prstGeom>
          </p:spPr>
        </p:pic>
        <p:sp>
          <p:nvSpPr>
            <p:cNvPr id="55" name="TextBox 54"/>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56" name="Group 55"/>
          <p:cNvGrpSpPr/>
          <p:nvPr/>
        </p:nvGrpSpPr>
        <p:grpSpPr>
          <a:xfrm>
            <a:off x="815497" y="2159065"/>
            <a:ext cx="1477469" cy="1542691"/>
            <a:chOff x="4608512" y="3354318"/>
            <a:chExt cx="1645585" cy="1680993"/>
          </a:xfrm>
        </p:grpSpPr>
        <p:pic>
          <p:nvPicPr>
            <p:cNvPr id="57" name="Picture 56"/>
            <p:cNvPicPr>
              <a:picLocks noChangeAspect="1"/>
            </p:cNvPicPr>
            <p:nvPr/>
          </p:nvPicPr>
          <p:blipFill>
            <a:blip r:embed="rId3"/>
            <a:stretch>
              <a:fillRect/>
            </a:stretch>
          </p:blipFill>
          <p:spPr>
            <a:xfrm>
              <a:off x="4999038" y="3354318"/>
              <a:ext cx="951110" cy="951110"/>
            </a:xfrm>
            <a:prstGeom prst="rect">
              <a:avLst/>
            </a:prstGeom>
          </p:spPr>
        </p:pic>
        <p:sp>
          <p:nvSpPr>
            <p:cNvPr id="58" name="TextBox 57"/>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sp>
        <p:nvSpPr>
          <p:cNvPr id="59" name="TextBox 58"/>
          <p:cNvSpPr txBox="1"/>
          <p:nvPr/>
        </p:nvSpPr>
        <p:spPr>
          <a:xfrm>
            <a:off x="941557"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SKU:  Premium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Compute Resource:  P4 ( 8 cores, 14 GB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Scale: 8</a:t>
            </a:r>
          </a:p>
        </p:txBody>
      </p:sp>
      <p:sp>
        <p:nvSpPr>
          <p:cNvPr id="60" name="Title 35"/>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Conceptual Model</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1" name="TextBox 60"/>
          <p:cNvSpPr txBox="1"/>
          <p:nvPr/>
        </p:nvSpPr>
        <p:spPr>
          <a:xfrm>
            <a:off x="542601" y="6007481"/>
            <a:ext cx="10931949" cy="561211"/>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smtClean="0">
                <a:ln>
                  <a:noFill/>
                </a:ln>
                <a:gradFill>
                  <a:gsLst>
                    <a:gs pos="2917">
                      <a:srgbClr val="FFFFFF"/>
                    </a:gs>
                    <a:gs pos="30000">
                      <a:srgbClr val="FFFFFF"/>
                    </a:gs>
                  </a:gsLst>
                  <a:lin ang="5400000" scaled="0"/>
                </a:gradFill>
                <a:effectLst/>
                <a:uLnTx/>
                <a:uFillTx/>
              </a:rPr>
              <a:t>Note: For App Service Environment the SKU will always be Premium</a:t>
            </a:r>
          </a:p>
        </p:txBody>
      </p:sp>
    </p:spTree>
    <p:extLst>
      <p:ext uri="{BB962C8B-B14F-4D97-AF65-F5344CB8AC3E}">
        <p14:creationId xmlns:p14="http://schemas.microsoft.com/office/powerpoint/2010/main" val="284657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P spid="49" grpId="0" animBg="1"/>
      <p:bldP spid="59" grpId="0"/>
      <p:bldP spid="61"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sp>
        <p:nvSpPr>
          <p:cNvPr id="20" name="Text Placeholder 25"/>
          <p:cNvSpPr txBox="1">
            <a:spLocks/>
          </p:cNvSpPr>
          <p:nvPr/>
        </p:nvSpPr>
        <p:spPr bwMode="ltGray">
          <a:xfrm>
            <a:off x="5811880" y="882238"/>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1917666"/>
            <a:ext cx="5989668" cy="444684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4000" dirty="0" smtClean="0">
                <a:solidFill>
                  <a:srgbClr val="11C1FF"/>
                </a:solidFill>
                <a:latin typeface="+mj-lt"/>
              </a:rPr>
              <a:t>Visit azure.microsoft.com and provision your first web app for free</a:t>
            </a:r>
          </a:p>
          <a:p>
            <a:pPr marL="0" indent="0">
              <a:lnSpc>
                <a:spcPct val="120000"/>
              </a:lnSpc>
              <a:buNone/>
            </a:pPr>
            <a:endParaRPr lang="en-US" sz="4000" dirty="0">
              <a:solidFill>
                <a:srgbClr val="11C1FF"/>
              </a:solidFill>
              <a:latin typeface="+mj-lt"/>
            </a:endParaRPr>
          </a:p>
          <a:p>
            <a:pPr marL="0" indent="0">
              <a:lnSpc>
                <a:spcPct val="120000"/>
              </a:lnSpc>
              <a:buNone/>
            </a:pPr>
            <a:r>
              <a:rPr lang="en-US" sz="4000" dirty="0" smtClean="0">
                <a:solidFill>
                  <a:srgbClr val="11C1FF"/>
                </a:solidFill>
                <a:latin typeface="+mj-lt"/>
              </a:rPr>
              <a:t>Visit VisualStudio.com to start up a VSO instance &amp; download a trial of VS Enterprise</a:t>
            </a:r>
          </a:p>
          <a:p>
            <a:pPr marL="0" indent="0">
              <a:lnSpc>
                <a:spcPct val="120000"/>
              </a:lnSpc>
              <a:buNone/>
            </a:pPr>
            <a:endParaRPr lang="en-US" sz="4000" dirty="0" smtClean="0">
              <a:solidFill>
                <a:srgbClr val="11C1FF"/>
              </a:solidFill>
              <a:latin typeface="+mj-lt"/>
            </a:endParaRPr>
          </a:p>
          <a:p>
            <a:pPr marL="0" indent="0">
              <a:lnSpc>
                <a:spcPct val="120000"/>
              </a:lnSpc>
              <a:buNone/>
            </a:pPr>
            <a:r>
              <a:rPr lang="en-US" sz="4000" dirty="0" smtClean="0">
                <a:solidFill>
                  <a:srgbClr val="11C1FF"/>
                </a:solidFill>
                <a:latin typeface="+mj-lt"/>
              </a:rPr>
              <a:t>If you already have VS Enterprise, go try IntelliTrace and </a:t>
            </a:r>
            <a:r>
              <a:rPr lang="en-US" sz="4000" dirty="0" err="1" smtClean="0">
                <a:solidFill>
                  <a:srgbClr val="11C1FF"/>
                </a:solidFill>
                <a:latin typeface="+mj-lt"/>
              </a:rPr>
              <a:t>IntelliTest</a:t>
            </a:r>
            <a:r>
              <a:rPr lang="en-US" sz="4000" dirty="0" smtClean="0">
                <a:solidFill>
                  <a:srgbClr val="11C1FF"/>
                </a:solidFill>
                <a:latin typeface="+mj-lt"/>
              </a:rPr>
              <a:t> on your solutions today</a:t>
            </a:r>
            <a:endParaRPr lang="en-US" sz="4000" dirty="0">
              <a:solidFill>
                <a:srgbClr val="11C1FF"/>
              </a:solidFill>
              <a:latin typeface="+mj-lt"/>
            </a:endParaRPr>
          </a:p>
        </p:txBody>
      </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Azure App Service</a:t>
            </a:r>
            <a:endParaRPr lang="en-US" dirty="0"/>
          </a:p>
        </p:txBody>
      </p:sp>
    </p:spTree>
    <p:extLst>
      <p:ext uri="{BB962C8B-B14F-4D97-AF65-F5344CB8AC3E}">
        <p14:creationId xmlns:p14="http://schemas.microsoft.com/office/powerpoint/2010/main" val="73400032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chemeClr val="bg2">
                    <a:lumMod val="60000"/>
                    <a:lumOff val="40000"/>
                  </a:schemeClr>
                </a:solidFill>
                <a:latin typeface="Segoe UI Light"/>
              </a:rPr>
              <a:t>Azure App Service</a:t>
            </a:r>
            <a:r>
              <a:rPr lang="en-US" sz="4705" dirty="0">
                <a:solidFill>
                  <a:srgbClr val="FFFFFF"/>
                </a:solidFill>
                <a:latin typeface="Segoe UI Light"/>
              </a:rPr>
              <a:t/>
            </a:r>
            <a:br>
              <a:rPr lang="en-US" sz="4705" dirty="0">
                <a:solidFill>
                  <a:srgbClr val="FFFFFF"/>
                </a:solidFill>
                <a:latin typeface="Segoe UI Light"/>
              </a:rPr>
            </a:br>
            <a:r>
              <a:rPr lang="en-US" sz="3529" dirty="0">
                <a:solidFill>
                  <a:schemeClr val="tx1">
                    <a:lumMod val="20000"/>
                    <a:lumOff val="80000"/>
                  </a:schemeClr>
                </a:solidFill>
                <a:latin typeface="Segoe UI Light"/>
              </a:rPr>
              <a:t>Build and scale great cloud apps</a:t>
            </a:r>
            <a:endParaRPr lang="en-US" sz="1372" dirty="0">
              <a:solidFill>
                <a:schemeClr val="tx1">
                  <a:lumMod val="20000"/>
                  <a:lumOff val="80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a:lnSpc>
                  <a:spcPct val="200000"/>
                </a:lnSpc>
                <a:spcAft>
                  <a:spcPts val="588"/>
                </a:spcAft>
              </a:pPr>
              <a:r>
                <a:rPr lang="en-US" sz="2353" dirty="0">
                  <a:solidFill>
                    <a:srgbClr val="DFDFDE"/>
                  </a:solidFill>
                </a:rPr>
                <a:t>Web Apps</a:t>
              </a:r>
            </a:p>
            <a:p>
              <a:pPr>
                <a:lnSpc>
                  <a:spcPct val="200000"/>
                </a:lnSpc>
                <a:spcAft>
                  <a:spcPts val="588"/>
                </a:spcAft>
              </a:pPr>
              <a:r>
                <a:rPr lang="en-US" sz="2353" dirty="0">
                  <a:solidFill>
                    <a:srgbClr val="DFDFDE"/>
                  </a:solidFill>
                </a:rPr>
                <a:t>Mobile Apps</a:t>
              </a:r>
            </a:p>
            <a:p>
              <a:pPr>
                <a:lnSpc>
                  <a:spcPct val="200000"/>
                </a:lnSpc>
                <a:spcAft>
                  <a:spcPts val="588"/>
                </a:spcAft>
              </a:pPr>
              <a:r>
                <a:rPr lang="en-US" sz="2353" dirty="0">
                  <a:solidFill>
                    <a:srgbClr val="DFDFDE"/>
                  </a:solidFill>
                </a:rPr>
                <a:t>Logic Apps</a:t>
              </a:r>
            </a:p>
            <a:p>
              <a:pPr>
                <a:lnSpc>
                  <a:spcPct val="200000"/>
                </a:lnSpc>
                <a:spcAft>
                  <a:spcPts val="588"/>
                </a:spcAft>
              </a:pPr>
              <a:r>
                <a:rPr lang="en-US" sz="2353" dirty="0">
                  <a:solidFill>
                    <a:srgbClr val="DFDFDE"/>
                  </a:solidFill>
                </a:rPr>
                <a:t>API Apps</a:t>
              </a:r>
            </a:p>
          </p:txBody>
        </p:sp>
      </p:grpSp>
    </p:spTree>
    <p:extLst>
      <p:ext uri="{BB962C8B-B14F-4D97-AF65-F5344CB8AC3E}">
        <p14:creationId xmlns:p14="http://schemas.microsoft.com/office/powerpoint/2010/main" val="391886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en-US" sz="4800" dirty="0" smtClean="0"/>
              <a:t>App Service - one </a:t>
            </a:r>
            <a:r>
              <a:rPr lang="en-US" sz="4800" dirty="0"/>
              <a:t>integrated </a:t>
            </a:r>
            <a:r>
              <a:rPr lang="en-US" sz="4800" dirty="0" smtClean="0"/>
              <a:t>offering</a:t>
            </a:r>
            <a:endParaRPr lang="en-US" sz="4800" dirty="0"/>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br>
                <a:rPr lang="en-US" sz="1400" kern="0" dirty="0">
                  <a:solidFill>
                    <a:schemeClr val="bg1"/>
                  </a:solidFill>
                  <a:latin typeface="Segoe UI Light"/>
                </a:rPr>
              </a:br>
              <a:r>
                <a:rPr lang="en-US" sz="1400"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Develop apps with…</a:t>
            </a: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fee586e5-3c92-48eb-9898-42915e590ad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AzureTheme</Template>
  <TotalTime>7639</TotalTime>
  <Words>2056</Words>
  <Application>Microsoft Office PowerPoint</Application>
  <PresentationFormat>Widescreen</PresentationFormat>
  <Paragraphs>528</Paragraphs>
  <Slides>59</Slides>
  <Notes>27</Notes>
  <HiddenSlides>26</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59</vt:i4>
      </vt:variant>
    </vt:vector>
  </HeadingPairs>
  <TitlesOfParts>
    <vt:vector size="74" baseType="lpstr">
      <vt:lpstr>Arial</vt:lpstr>
      <vt:lpstr>Avenir LT Pro 45 Book</vt:lpstr>
      <vt:lpstr>Calibri</vt:lpstr>
      <vt:lpstr>Consolas</vt:lpstr>
      <vt:lpstr>ＭＳ Ｐゴシック</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Azure App Service</vt:lpstr>
      <vt:lpstr>Agenda</vt:lpstr>
      <vt:lpstr>Visual Studio 2015 Offerings</vt:lpstr>
      <vt:lpstr>Visual Studio 2015 Enterprise</vt:lpstr>
      <vt:lpstr>VSO &amp; Team Foundation Server 2015</vt:lpstr>
      <vt:lpstr>Azure App Service</vt:lpstr>
      <vt:lpstr>PowerPoint Presentation</vt:lpstr>
      <vt:lpstr>App Service - one integrated offering</vt:lpstr>
      <vt:lpstr>PowerPoint Presentation</vt:lpstr>
      <vt:lpstr>Benefits of App Services</vt:lpstr>
      <vt:lpstr>PowerPoint Presentation</vt:lpstr>
      <vt:lpstr>Web Apps</vt:lpstr>
      <vt:lpstr>PowerPoint Presentation</vt:lpstr>
      <vt:lpstr>PowerPoint Presentation</vt:lpstr>
      <vt:lpstr>Demo: Creating a Web App</vt:lpstr>
      <vt:lpstr>PowerPoint Presentation</vt:lpstr>
      <vt:lpstr>Visual Studio + App Service Web Apps</vt:lpstr>
      <vt:lpstr>WebJobs</vt:lpstr>
      <vt:lpstr>Light-weight CPU Intensive Tasks</vt:lpstr>
      <vt:lpstr>PowerPoint Presentation</vt:lpstr>
      <vt:lpstr>PowerPoint Presentation</vt:lpstr>
      <vt:lpstr>Demo: WebJobs </vt:lpstr>
      <vt:lpstr>API Apps</vt:lpstr>
      <vt:lpstr>PowerPoint Presentation</vt:lpstr>
      <vt:lpstr>Benefits of API Apps</vt:lpstr>
      <vt:lpstr>API Apps addresses key pains around building and consuming APIs</vt:lpstr>
      <vt:lpstr>Demo: Creating an API App</vt:lpstr>
      <vt:lpstr>Consuming API Apps</vt:lpstr>
      <vt:lpstr>PowerPoint Presentation</vt:lpstr>
      <vt:lpstr>Simplifying Integration</vt:lpstr>
      <vt:lpstr>Logic Apps</vt:lpstr>
      <vt:lpstr>PowerPoint Presentation</vt:lpstr>
      <vt:lpstr>PowerPoint Presentation</vt:lpstr>
      <vt:lpstr>Built-in API Connectors</vt:lpstr>
      <vt:lpstr>PowerPoint Presentation</vt:lpstr>
      <vt:lpstr>Mobile Apps</vt:lpstr>
      <vt:lpstr>PowerPoint Presentation</vt:lpstr>
      <vt:lpstr>Azure Mobile Services</vt:lpstr>
      <vt:lpstr>Structured Storage</vt:lpstr>
      <vt:lpstr>Server Side Table Scripts</vt:lpstr>
      <vt:lpstr>Demo: Basic Mobile App with Validation</vt:lpstr>
      <vt:lpstr>Custom API</vt:lpstr>
      <vt:lpstr>Continous Delivery with App Service</vt:lpstr>
      <vt:lpstr>PowerPoint Presentation</vt:lpstr>
      <vt:lpstr>Continuous Deployment for Web Apps</vt:lpstr>
      <vt:lpstr>PowerPoint Presentation</vt:lpstr>
      <vt:lpstr>AutoScale</vt:lpstr>
      <vt:lpstr>PowerPoint Presentation</vt:lpstr>
      <vt:lpstr>PowerPoint Presentation</vt:lpstr>
      <vt:lpstr>PowerPoint Presentation</vt:lpstr>
      <vt:lpstr>App Service Environment</vt:lpstr>
      <vt:lpstr>App Service Environment (ASE)</vt:lpstr>
      <vt:lpstr>PowerPoint Presentation</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Jeffrey Fattic</cp:lastModifiedBy>
  <cp:revision>393</cp:revision>
  <cp:lastPrinted>2014-03-26T17:46:13Z</cp:lastPrinted>
  <dcterms:created xsi:type="dcterms:W3CDTF">2014-03-19T23:21:38Z</dcterms:created>
  <dcterms:modified xsi:type="dcterms:W3CDTF">2015-08-24T18:43:23Z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